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9"/>
  </p:notesMasterIdLst>
  <p:sldIdLst>
    <p:sldId id="257" r:id="rId2"/>
    <p:sldId id="258" r:id="rId3"/>
    <p:sldId id="259" r:id="rId4"/>
    <p:sldId id="260" r:id="rId5"/>
    <p:sldId id="261" r:id="rId6"/>
    <p:sldId id="262" r:id="rId7"/>
    <p:sldId id="263" r:id="rId8"/>
    <p:sldId id="265" r:id="rId9"/>
    <p:sldId id="268" r:id="rId10"/>
    <p:sldId id="269" r:id="rId11"/>
    <p:sldId id="270" r:id="rId12"/>
    <p:sldId id="271" r:id="rId13"/>
    <p:sldId id="272" r:id="rId14"/>
    <p:sldId id="273" r:id="rId15"/>
    <p:sldId id="274" r:id="rId16"/>
    <p:sldId id="275" r:id="rId17"/>
    <p:sldId id="276"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 id="293" r:id="rId34"/>
    <p:sldId id="294" r:id="rId35"/>
    <p:sldId id="295" r:id="rId36"/>
    <p:sldId id="296" r:id="rId37"/>
    <p:sldId id="297"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1F0FDAC-2580-C54B-BDF8-0A646D8E35CB}">
          <p14:sldIdLst>
            <p14:sldId id="257"/>
            <p14:sldId id="258"/>
            <p14:sldId id="259"/>
            <p14:sldId id="260"/>
            <p14:sldId id="261"/>
            <p14:sldId id="262"/>
            <p14:sldId id="263"/>
            <p14:sldId id="265"/>
            <p14:sldId id="268"/>
            <p14:sldId id="269"/>
            <p14:sldId id="270"/>
            <p14:sldId id="271"/>
            <p14:sldId id="272"/>
            <p14:sldId id="273"/>
            <p14:sldId id="274"/>
            <p14:sldId id="275"/>
            <p14:sldId id="276"/>
            <p14:sldId id="278"/>
            <p14:sldId id="279"/>
            <p14:sldId id="280"/>
            <p14:sldId id="281"/>
            <p14:sldId id="282"/>
            <p14:sldId id="283"/>
            <p14:sldId id="284"/>
            <p14:sldId id="285"/>
            <p14:sldId id="286"/>
            <p14:sldId id="287"/>
            <p14:sldId id="288"/>
            <p14:sldId id="289"/>
            <p14:sldId id="290"/>
            <p14:sldId id="291"/>
            <p14:sldId id="292"/>
            <p14:sldId id="293"/>
            <p14:sldId id="294"/>
            <p14:sldId id="295"/>
            <p14:sldId id="296"/>
            <p14:sldId id="297"/>
          </p14:sldIdLst>
        </p14:section>
      </p14:sectionLst>
    </p:ex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6BA9"/>
    <a:srgbClr val="781D7D"/>
    <a:srgbClr val="45256A"/>
    <a:srgbClr val="51BA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showComments="0">
  <p:normalViewPr>
    <p:restoredLeft sz="16926"/>
    <p:restoredTop sz="59325" autoAdjust="0"/>
  </p:normalViewPr>
  <p:slideViewPr>
    <p:cSldViewPr snapToGrid="0" snapToObjects="1">
      <p:cViewPr>
        <p:scale>
          <a:sx n="70" d="100"/>
          <a:sy n="70" d="100"/>
        </p:scale>
        <p:origin x="-1080" y="28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56" d="100"/>
          <a:sy n="56" d="100"/>
        </p:scale>
        <p:origin x="-283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0EC30C-2902-4470-B3D2-E7EDE288D412}" type="doc">
      <dgm:prSet loTypeId="urn:microsoft.com/office/officeart/2005/8/layout/hProcess9" loCatId="process" qsTypeId="urn:microsoft.com/office/officeart/2005/8/quickstyle/simple1" qsCatId="simple" csTypeId="urn:microsoft.com/office/officeart/2005/8/colors/accent1_2" csCatId="accent1" phldr="1"/>
      <dgm:spPr/>
    </dgm:pt>
    <dgm:pt modelId="{0456EFFA-2E85-433D-8980-DB4B4ABBFF5D}">
      <dgm:prSet phldrT="[Texte]" custT="1"/>
      <dgm:spPr>
        <a:solidFill>
          <a:schemeClr val="bg1"/>
        </a:solidFill>
        <a:ln w="38100">
          <a:solidFill>
            <a:srgbClr val="781D7D"/>
          </a:solidFill>
        </a:ln>
      </dgm:spPr>
      <dgm:t>
        <a:bodyPr/>
        <a:lstStyle/>
        <a:p>
          <a:r>
            <a:rPr lang="en-US" sz="1800" dirty="0" err="1" smtClean="0">
              <a:solidFill>
                <a:schemeClr val="tx1"/>
              </a:solidFill>
              <a:latin typeface="Arial" panose="020B0604020202020204" pitchFamily="34" charset="0"/>
              <a:cs typeface="Arial" panose="020B0604020202020204" pitchFamily="34" charset="0"/>
            </a:rPr>
            <a:t>Annoncer</a:t>
          </a:r>
          <a:r>
            <a:rPr lang="en-US" sz="1800" dirty="0" smtClean="0">
              <a:solidFill>
                <a:schemeClr val="tx1"/>
              </a:solidFill>
              <a:latin typeface="Arial" panose="020B0604020202020204" pitchFamily="34" charset="0"/>
              <a:cs typeface="Arial" panose="020B0604020202020204" pitchFamily="34" charset="0"/>
            </a:rPr>
            <a:t> </a:t>
          </a:r>
          <a:r>
            <a:rPr lang="en-US" sz="1800" dirty="0" err="1" smtClean="0">
              <a:solidFill>
                <a:schemeClr val="tx1"/>
              </a:solidFill>
              <a:latin typeface="Arial" panose="020B0604020202020204" pitchFamily="34" charset="0"/>
              <a:cs typeface="Arial" panose="020B0604020202020204" pitchFamily="34" charset="0"/>
            </a:rPr>
            <a:t>votre</a:t>
          </a:r>
          <a:r>
            <a:rPr lang="en-US" sz="1800" dirty="0" smtClean="0">
              <a:solidFill>
                <a:schemeClr val="tx1"/>
              </a:solidFill>
              <a:latin typeface="Arial" panose="020B0604020202020204" pitchFamily="34" charset="0"/>
              <a:cs typeface="Arial" panose="020B0604020202020204" pitchFamily="34" charset="0"/>
            </a:rPr>
            <a:t> intention de </a:t>
          </a:r>
          <a:r>
            <a:rPr lang="en-US" sz="1800" dirty="0" err="1" smtClean="0">
              <a:solidFill>
                <a:schemeClr val="tx1"/>
              </a:solidFill>
              <a:latin typeface="Arial" panose="020B0604020202020204" pitchFamily="34" charset="0"/>
              <a:cs typeface="Arial" panose="020B0604020202020204" pitchFamily="34" charset="0"/>
            </a:rPr>
            <a:t>vous</a:t>
          </a:r>
          <a:r>
            <a:rPr lang="en-US" sz="1800" dirty="0" smtClean="0">
              <a:solidFill>
                <a:schemeClr val="tx1"/>
              </a:solidFill>
              <a:latin typeface="Arial" panose="020B0604020202020204" pitchFamily="34" charset="0"/>
              <a:cs typeface="Arial" panose="020B0604020202020204" pitchFamily="34" charset="0"/>
            </a:rPr>
            <a:t> </a:t>
          </a:r>
          <a:r>
            <a:rPr lang="en-US" sz="1800" dirty="0" err="1" smtClean="0">
              <a:solidFill>
                <a:schemeClr val="tx1"/>
              </a:solidFill>
              <a:latin typeface="Arial" panose="020B0604020202020204" pitchFamily="34" charset="0"/>
              <a:cs typeface="Arial" panose="020B0604020202020204" pitchFamily="34" charset="0"/>
            </a:rPr>
            <a:t>présenter</a:t>
          </a:r>
          <a:endParaRPr lang="en-CA" sz="1800" dirty="0">
            <a:solidFill>
              <a:schemeClr val="tx1"/>
            </a:solidFill>
          </a:endParaRPr>
        </a:p>
      </dgm:t>
    </dgm:pt>
    <dgm:pt modelId="{BCC5387C-8568-4B4E-8DF9-129944523EBE}" type="parTrans" cxnId="{C6F45954-97BC-45B1-857E-C33462792123}">
      <dgm:prSet/>
      <dgm:spPr/>
      <dgm:t>
        <a:bodyPr/>
        <a:lstStyle/>
        <a:p>
          <a:endParaRPr lang="en-CA"/>
        </a:p>
      </dgm:t>
    </dgm:pt>
    <dgm:pt modelId="{1CD92452-18A7-4CD8-ABB8-1C6B85D4B594}" type="sibTrans" cxnId="{C6F45954-97BC-45B1-857E-C33462792123}">
      <dgm:prSet/>
      <dgm:spPr/>
      <dgm:t>
        <a:bodyPr/>
        <a:lstStyle/>
        <a:p>
          <a:endParaRPr lang="en-CA"/>
        </a:p>
      </dgm:t>
    </dgm:pt>
    <dgm:pt modelId="{1D9785AA-F019-425D-B8E3-F9F84B876B84}">
      <dgm:prSet phldrT="[Texte]" custT="1"/>
      <dgm:spPr>
        <a:solidFill>
          <a:schemeClr val="bg1"/>
        </a:solidFill>
        <a:ln w="38100">
          <a:solidFill>
            <a:srgbClr val="781D7D"/>
          </a:solidFill>
        </a:ln>
      </dgm:spPr>
      <dgm:t>
        <a:bodyPr/>
        <a:lstStyle/>
        <a:p>
          <a:r>
            <a:rPr lang="en-US" sz="1800" dirty="0" smtClean="0">
              <a:solidFill>
                <a:schemeClr val="tx1"/>
              </a:solidFill>
              <a:latin typeface="Arial" panose="020B0604020202020204" pitchFamily="34" charset="0"/>
              <a:cs typeface="Arial" panose="020B0604020202020204" pitchFamily="34" charset="0"/>
            </a:rPr>
            <a:t>(</a:t>
          </a:r>
          <a:r>
            <a:rPr lang="en-US" sz="1800" dirty="0" err="1" smtClean="0">
              <a:solidFill>
                <a:schemeClr val="tx1"/>
              </a:solidFill>
              <a:latin typeface="Arial" panose="020B0604020202020204" pitchFamily="34" charset="0"/>
              <a:cs typeface="Arial" panose="020B0604020202020204" pitchFamily="34" charset="0"/>
            </a:rPr>
            <a:t>Obtenir</a:t>
          </a:r>
          <a:r>
            <a:rPr lang="en-US" sz="1800" dirty="0" smtClean="0">
              <a:solidFill>
                <a:schemeClr val="tx1"/>
              </a:solidFill>
              <a:latin typeface="Arial" panose="020B0604020202020204" pitchFamily="34" charset="0"/>
              <a:cs typeface="Arial" panose="020B0604020202020204" pitchFamily="34" charset="0"/>
            </a:rPr>
            <a:t> </a:t>
          </a:r>
          <a:r>
            <a:rPr lang="en-US" sz="1800" dirty="0" err="1" smtClean="0">
              <a:solidFill>
                <a:schemeClr val="tx1"/>
              </a:solidFill>
              <a:latin typeface="Arial" panose="020B0604020202020204" pitchFamily="34" charset="0"/>
              <a:cs typeface="Arial" panose="020B0604020202020204" pitchFamily="34" charset="0"/>
            </a:rPr>
            <a:t>l’appui</a:t>
          </a:r>
          <a:r>
            <a:rPr lang="en-US" sz="1800" dirty="0" smtClean="0">
              <a:solidFill>
                <a:schemeClr val="tx1"/>
              </a:solidFill>
              <a:latin typeface="Arial" panose="020B0604020202020204" pitchFamily="34" charset="0"/>
              <a:cs typeface="Arial" panose="020B0604020202020204" pitchFamily="34" charset="0"/>
            </a:rPr>
            <a:t> d’un </a:t>
          </a:r>
          <a:r>
            <a:rPr lang="en-US" sz="1800" dirty="0" err="1" smtClean="0">
              <a:solidFill>
                <a:schemeClr val="tx1"/>
              </a:solidFill>
              <a:latin typeface="Arial" panose="020B0604020202020204" pitchFamily="34" charset="0"/>
              <a:cs typeface="Arial" panose="020B0604020202020204" pitchFamily="34" charset="0"/>
            </a:rPr>
            <a:t>parti</a:t>
          </a:r>
          <a:r>
            <a:rPr lang="en-US" sz="1800" dirty="0" smtClean="0">
              <a:solidFill>
                <a:schemeClr val="tx1"/>
              </a:solidFill>
              <a:latin typeface="Arial" panose="020B0604020202020204" pitchFamily="34" charset="0"/>
              <a:cs typeface="Arial" panose="020B0604020202020204" pitchFamily="34" charset="0"/>
            </a:rPr>
            <a:t>)</a:t>
          </a:r>
          <a:endParaRPr lang="en-CA" sz="1800" dirty="0">
            <a:solidFill>
              <a:schemeClr val="tx1"/>
            </a:solidFill>
          </a:endParaRPr>
        </a:p>
      </dgm:t>
    </dgm:pt>
    <dgm:pt modelId="{753B1B25-4981-4A7E-92BC-7F4FC93D1C29}" type="parTrans" cxnId="{D8B1A4AA-D859-420F-B8C0-A1492CAA33C1}">
      <dgm:prSet/>
      <dgm:spPr/>
      <dgm:t>
        <a:bodyPr/>
        <a:lstStyle/>
        <a:p>
          <a:endParaRPr lang="en-CA"/>
        </a:p>
      </dgm:t>
    </dgm:pt>
    <dgm:pt modelId="{ED1E4924-E548-4964-9D43-AA0F77051783}" type="sibTrans" cxnId="{D8B1A4AA-D859-420F-B8C0-A1492CAA33C1}">
      <dgm:prSet/>
      <dgm:spPr/>
      <dgm:t>
        <a:bodyPr/>
        <a:lstStyle/>
        <a:p>
          <a:endParaRPr lang="en-CA"/>
        </a:p>
      </dgm:t>
    </dgm:pt>
    <dgm:pt modelId="{292DE568-2A69-435B-A4A1-2F4362D2EE15}">
      <dgm:prSet phldrT="[Texte]" custT="1"/>
      <dgm:spPr>
        <a:solidFill>
          <a:schemeClr val="bg1"/>
        </a:solidFill>
        <a:ln w="38100">
          <a:solidFill>
            <a:srgbClr val="781D7D"/>
          </a:solidFill>
        </a:ln>
      </dgm:spPr>
      <dgm:t>
        <a:bodyPr/>
        <a:lstStyle/>
        <a:p>
          <a:r>
            <a:rPr lang="en-US" sz="1800" dirty="0" err="1" smtClean="0">
              <a:solidFill>
                <a:schemeClr val="tx1"/>
              </a:solidFill>
              <a:latin typeface="Arial" panose="020B0604020202020204" pitchFamily="34" charset="0"/>
              <a:cs typeface="Arial" panose="020B0604020202020204" pitchFamily="34" charset="0"/>
            </a:rPr>
            <a:t>Déclenchement</a:t>
          </a:r>
          <a:r>
            <a:rPr lang="en-US" sz="1800" dirty="0" smtClean="0">
              <a:solidFill>
                <a:schemeClr val="tx1"/>
              </a:solidFill>
              <a:latin typeface="Arial" panose="020B0604020202020204" pitchFamily="34" charset="0"/>
              <a:cs typeface="Arial" panose="020B0604020202020204" pitchFamily="34" charset="0"/>
            </a:rPr>
            <a:t> des </a:t>
          </a:r>
          <a:r>
            <a:rPr lang="en-US" sz="1800" dirty="0" err="1" smtClean="0">
              <a:solidFill>
                <a:schemeClr val="tx1"/>
              </a:solidFill>
              <a:latin typeface="Arial" panose="020B0604020202020204" pitchFamily="34" charset="0"/>
              <a:cs typeface="Arial" panose="020B0604020202020204" pitchFamily="34" charset="0"/>
            </a:rPr>
            <a:t>élections</a:t>
          </a:r>
          <a:endParaRPr lang="en-CA" sz="1800" dirty="0">
            <a:solidFill>
              <a:schemeClr val="tx1"/>
            </a:solidFill>
          </a:endParaRPr>
        </a:p>
      </dgm:t>
    </dgm:pt>
    <dgm:pt modelId="{1027FB86-14AF-47B6-A8F5-48F78A8A8DAA}" type="parTrans" cxnId="{21B2549E-6B81-48F1-B850-5D03422CD44D}">
      <dgm:prSet/>
      <dgm:spPr/>
      <dgm:t>
        <a:bodyPr/>
        <a:lstStyle/>
        <a:p>
          <a:endParaRPr lang="en-CA"/>
        </a:p>
      </dgm:t>
    </dgm:pt>
    <dgm:pt modelId="{89037756-6438-4BE4-BE4E-2C74892D6C77}" type="sibTrans" cxnId="{21B2549E-6B81-48F1-B850-5D03422CD44D}">
      <dgm:prSet/>
      <dgm:spPr/>
      <dgm:t>
        <a:bodyPr/>
        <a:lstStyle/>
        <a:p>
          <a:endParaRPr lang="en-CA"/>
        </a:p>
      </dgm:t>
    </dgm:pt>
    <dgm:pt modelId="{A277F018-335C-46EA-9800-AB9885081A6C}">
      <dgm:prSet phldrT="[Texte]" custT="1"/>
      <dgm:spPr>
        <a:solidFill>
          <a:schemeClr val="bg1"/>
        </a:solidFill>
        <a:ln w="38100">
          <a:solidFill>
            <a:srgbClr val="781D7D"/>
          </a:solidFill>
        </a:ln>
      </dgm:spPr>
      <dgm:t>
        <a:bodyPr/>
        <a:lstStyle/>
        <a:p>
          <a:r>
            <a:rPr lang="en-US" sz="1800" dirty="0" smtClean="0">
              <a:solidFill>
                <a:schemeClr val="tx1"/>
              </a:solidFill>
              <a:latin typeface="Arial" panose="020B0604020202020204" pitchFamily="34" charset="0"/>
              <a:cs typeface="Arial" panose="020B0604020202020204" pitchFamily="34" charset="0"/>
            </a:rPr>
            <a:t>Jour de </a:t>
          </a:r>
          <a:r>
            <a:rPr lang="en-US" sz="1800" dirty="0" err="1" smtClean="0">
              <a:solidFill>
                <a:schemeClr val="tx1"/>
              </a:solidFill>
              <a:latin typeface="Arial" panose="020B0604020202020204" pitchFamily="34" charset="0"/>
              <a:cs typeface="Arial" panose="020B0604020202020204" pitchFamily="34" charset="0"/>
            </a:rPr>
            <a:t>l’élection</a:t>
          </a:r>
          <a:endParaRPr lang="en-CA" sz="1800" dirty="0">
            <a:solidFill>
              <a:schemeClr val="tx1"/>
            </a:solidFill>
          </a:endParaRPr>
        </a:p>
      </dgm:t>
    </dgm:pt>
    <dgm:pt modelId="{F0CE1C6C-431E-4EF8-8F0C-368CEE6862F3}" type="parTrans" cxnId="{42723926-8553-4FF9-82E1-CC6772420E36}">
      <dgm:prSet/>
      <dgm:spPr/>
      <dgm:t>
        <a:bodyPr/>
        <a:lstStyle/>
        <a:p>
          <a:endParaRPr lang="en-CA"/>
        </a:p>
      </dgm:t>
    </dgm:pt>
    <dgm:pt modelId="{8FBB8E2D-0868-4F31-8141-5DB4658FF6FF}" type="sibTrans" cxnId="{42723926-8553-4FF9-82E1-CC6772420E36}">
      <dgm:prSet/>
      <dgm:spPr/>
      <dgm:t>
        <a:bodyPr/>
        <a:lstStyle/>
        <a:p>
          <a:endParaRPr lang="en-CA"/>
        </a:p>
      </dgm:t>
    </dgm:pt>
    <dgm:pt modelId="{CA9BDFF5-67C7-43A8-A931-F56E182125B8}">
      <dgm:prSet phldrT="[Texte]" custT="1"/>
      <dgm:spPr>
        <a:solidFill>
          <a:schemeClr val="bg1"/>
        </a:solidFill>
        <a:ln w="38100">
          <a:solidFill>
            <a:srgbClr val="781D7D"/>
          </a:solidFill>
        </a:ln>
      </dgm:spPr>
      <dgm:t>
        <a:bodyPr/>
        <a:lstStyle/>
        <a:p>
          <a:r>
            <a:rPr lang="en-US" sz="1800" dirty="0" err="1" smtClean="0">
              <a:solidFill>
                <a:schemeClr val="tx1"/>
              </a:solidFill>
              <a:latin typeface="Arial" panose="020B0604020202020204" pitchFamily="34" charset="0"/>
              <a:cs typeface="Arial" panose="020B0604020202020204" pitchFamily="34" charset="0"/>
            </a:rPr>
            <a:t>S’inscrire</a:t>
          </a:r>
          <a:r>
            <a:rPr lang="en-US" sz="1800" dirty="0" smtClean="0">
              <a:solidFill>
                <a:schemeClr val="tx1"/>
              </a:solidFill>
              <a:latin typeface="Arial" panose="020B0604020202020204" pitchFamily="34" charset="0"/>
              <a:cs typeface="Arial" panose="020B0604020202020204" pitchFamily="34" charset="0"/>
            </a:rPr>
            <a:t> </a:t>
          </a:r>
          <a:r>
            <a:rPr lang="en-US" sz="1800" dirty="0" err="1" smtClean="0">
              <a:solidFill>
                <a:schemeClr val="tx1"/>
              </a:solidFill>
              <a:latin typeface="Arial" panose="020B0604020202020204" pitchFamily="34" charset="0"/>
              <a:cs typeface="Arial" panose="020B0604020202020204" pitchFamily="34" charset="0"/>
            </a:rPr>
            <a:t>comme</a:t>
          </a:r>
          <a:r>
            <a:rPr lang="en-US" sz="1800" dirty="0" smtClean="0">
              <a:solidFill>
                <a:schemeClr val="tx1"/>
              </a:solidFill>
              <a:latin typeface="Arial" panose="020B0604020202020204" pitchFamily="34" charset="0"/>
              <a:cs typeface="Arial" panose="020B0604020202020204" pitchFamily="34" charset="0"/>
            </a:rPr>
            <a:t> </a:t>
          </a:r>
          <a:r>
            <a:rPr lang="en-US" sz="1800" dirty="0" err="1" smtClean="0">
              <a:solidFill>
                <a:schemeClr val="tx1"/>
              </a:solidFill>
              <a:latin typeface="Arial" panose="020B0604020202020204" pitchFamily="34" charset="0"/>
              <a:cs typeface="Arial" panose="020B0604020202020204" pitchFamily="34" charset="0"/>
            </a:rPr>
            <a:t>candidat</a:t>
          </a:r>
          <a:endParaRPr lang="en-CA" sz="1800" dirty="0">
            <a:solidFill>
              <a:schemeClr val="tx1"/>
            </a:solidFill>
          </a:endParaRPr>
        </a:p>
      </dgm:t>
    </dgm:pt>
    <dgm:pt modelId="{221FDF75-5CB2-4A50-975A-32DB3F0E5786}" type="parTrans" cxnId="{498EE1E9-3D1B-48B6-A797-4DC6EFD1726A}">
      <dgm:prSet/>
      <dgm:spPr/>
      <dgm:t>
        <a:bodyPr/>
        <a:lstStyle/>
        <a:p>
          <a:endParaRPr lang="en-CA"/>
        </a:p>
      </dgm:t>
    </dgm:pt>
    <dgm:pt modelId="{8C169ACE-7648-440E-821C-4764B0A5093C}" type="sibTrans" cxnId="{498EE1E9-3D1B-48B6-A797-4DC6EFD1726A}">
      <dgm:prSet/>
      <dgm:spPr/>
      <dgm:t>
        <a:bodyPr/>
        <a:lstStyle/>
        <a:p>
          <a:endParaRPr lang="en-CA"/>
        </a:p>
      </dgm:t>
    </dgm:pt>
    <dgm:pt modelId="{73B92033-FC53-4E53-AEE5-8E359F26D5D9}" type="pres">
      <dgm:prSet presAssocID="{F20EC30C-2902-4470-B3D2-E7EDE288D412}" presName="CompostProcess" presStyleCnt="0">
        <dgm:presLayoutVars>
          <dgm:dir/>
          <dgm:resizeHandles val="exact"/>
        </dgm:presLayoutVars>
      </dgm:prSet>
      <dgm:spPr/>
    </dgm:pt>
    <dgm:pt modelId="{21600668-BC62-4632-93C4-F47593B852F0}" type="pres">
      <dgm:prSet presAssocID="{F20EC30C-2902-4470-B3D2-E7EDE288D412}" presName="arrow" presStyleLbl="bgShp" presStyleIdx="0" presStyleCnt="1"/>
      <dgm:spPr>
        <a:gradFill flip="none" rotWithShape="0">
          <a:gsLst>
            <a:gs pos="0">
              <a:srgbClr val="A66BA9">
                <a:tint val="66000"/>
                <a:satMod val="160000"/>
              </a:srgbClr>
            </a:gs>
            <a:gs pos="50000">
              <a:srgbClr val="A66BA9">
                <a:tint val="44500"/>
                <a:satMod val="160000"/>
              </a:srgbClr>
            </a:gs>
            <a:gs pos="100000">
              <a:srgbClr val="A66BA9">
                <a:tint val="23500"/>
                <a:satMod val="160000"/>
              </a:srgbClr>
            </a:gs>
          </a:gsLst>
          <a:lin ang="0" scaled="1"/>
          <a:tileRect/>
        </a:gradFill>
      </dgm:spPr>
    </dgm:pt>
    <dgm:pt modelId="{1FC25E42-2046-4C4D-BF68-6A9E20A714FB}" type="pres">
      <dgm:prSet presAssocID="{F20EC30C-2902-4470-B3D2-E7EDE288D412}" presName="linearProcess" presStyleCnt="0"/>
      <dgm:spPr/>
    </dgm:pt>
    <dgm:pt modelId="{61404B90-58C0-49A4-A8E3-B9A84F5D0A4D}" type="pres">
      <dgm:prSet presAssocID="{0456EFFA-2E85-433D-8980-DB4B4ABBFF5D}" presName="textNode" presStyleLbl="node1" presStyleIdx="0" presStyleCnt="5" custScaleX="101807" custScaleY="81250">
        <dgm:presLayoutVars>
          <dgm:bulletEnabled val="1"/>
        </dgm:presLayoutVars>
      </dgm:prSet>
      <dgm:spPr>
        <a:prstGeom prst="rect">
          <a:avLst/>
        </a:prstGeom>
      </dgm:spPr>
      <dgm:t>
        <a:bodyPr/>
        <a:lstStyle/>
        <a:p>
          <a:endParaRPr lang="en-CA"/>
        </a:p>
      </dgm:t>
    </dgm:pt>
    <dgm:pt modelId="{F83E0B9E-5BFC-46FE-BE6A-CAA2708B3D61}" type="pres">
      <dgm:prSet presAssocID="{1CD92452-18A7-4CD8-ABB8-1C6B85D4B594}" presName="sibTrans" presStyleCnt="0"/>
      <dgm:spPr/>
    </dgm:pt>
    <dgm:pt modelId="{F1C41B9C-570B-4BE6-93E4-E68CB98D04CB}" type="pres">
      <dgm:prSet presAssocID="{1D9785AA-F019-425D-B8E3-F9F84B876B84}" presName="textNode" presStyleLbl="node1" presStyleIdx="1" presStyleCnt="5" custScaleX="101807" custScaleY="81250">
        <dgm:presLayoutVars>
          <dgm:bulletEnabled val="1"/>
        </dgm:presLayoutVars>
      </dgm:prSet>
      <dgm:spPr>
        <a:prstGeom prst="rect">
          <a:avLst/>
        </a:prstGeom>
      </dgm:spPr>
      <dgm:t>
        <a:bodyPr/>
        <a:lstStyle/>
        <a:p>
          <a:endParaRPr lang="en-CA"/>
        </a:p>
      </dgm:t>
    </dgm:pt>
    <dgm:pt modelId="{F902CDB1-CA07-4304-BB96-D5C2F9D73F6C}" type="pres">
      <dgm:prSet presAssocID="{ED1E4924-E548-4964-9D43-AA0F77051783}" presName="sibTrans" presStyleCnt="0"/>
      <dgm:spPr/>
    </dgm:pt>
    <dgm:pt modelId="{8F0A460E-A46E-4199-950B-399A248949BE}" type="pres">
      <dgm:prSet presAssocID="{292DE568-2A69-435B-A4A1-2F4362D2EE15}" presName="textNode" presStyleLbl="node1" presStyleIdx="2" presStyleCnt="5" custScaleX="101807" custScaleY="81250">
        <dgm:presLayoutVars>
          <dgm:bulletEnabled val="1"/>
        </dgm:presLayoutVars>
      </dgm:prSet>
      <dgm:spPr>
        <a:prstGeom prst="rect">
          <a:avLst/>
        </a:prstGeom>
      </dgm:spPr>
      <dgm:t>
        <a:bodyPr/>
        <a:lstStyle/>
        <a:p>
          <a:endParaRPr lang="en-CA"/>
        </a:p>
      </dgm:t>
    </dgm:pt>
    <dgm:pt modelId="{403264F3-5796-4352-B6E8-566FE1E1D752}" type="pres">
      <dgm:prSet presAssocID="{89037756-6438-4BE4-BE4E-2C74892D6C77}" presName="sibTrans" presStyleCnt="0"/>
      <dgm:spPr/>
    </dgm:pt>
    <dgm:pt modelId="{838E3CDB-096F-44A4-B061-5D106BF9E379}" type="pres">
      <dgm:prSet presAssocID="{CA9BDFF5-67C7-43A8-A931-F56E182125B8}" presName="textNode" presStyleLbl="node1" presStyleIdx="3" presStyleCnt="5" custScaleX="101807" custScaleY="81250">
        <dgm:presLayoutVars>
          <dgm:bulletEnabled val="1"/>
        </dgm:presLayoutVars>
      </dgm:prSet>
      <dgm:spPr>
        <a:prstGeom prst="rect">
          <a:avLst/>
        </a:prstGeom>
      </dgm:spPr>
      <dgm:t>
        <a:bodyPr/>
        <a:lstStyle/>
        <a:p>
          <a:endParaRPr lang="en-CA"/>
        </a:p>
      </dgm:t>
    </dgm:pt>
    <dgm:pt modelId="{6B0E1D4B-838A-4B1E-A14F-5E4D4EDA11A7}" type="pres">
      <dgm:prSet presAssocID="{8C169ACE-7648-440E-821C-4764B0A5093C}" presName="sibTrans" presStyleCnt="0"/>
      <dgm:spPr/>
    </dgm:pt>
    <dgm:pt modelId="{AA22CF80-DBF1-4F18-AC81-D983E316B20F}" type="pres">
      <dgm:prSet presAssocID="{A277F018-335C-46EA-9800-AB9885081A6C}" presName="textNode" presStyleLbl="node1" presStyleIdx="4" presStyleCnt="5" custScaleX="101807" custScaleY="81250">
        <dgm:presLayoutVars>
          <dgm:bulletEnabled val="1"/>
        </dgm:presLayoutVars>
      </dgm:prSet>
      <dgm:spPr>
        <a:prstGeom prst="rect">
          <a:avLst/>
        </a:prstGeom>
      </dgm:spPr>
      <dgm:t>
        <a:bodyPr/>
        <a:lstStyle/>
        <a:p>
          <a:endParaRPr lang="en-CA"/>
        </a:p>
      </dgm:t>
    </dgm:pt>
  </dgm:ptLst>
  <dgm:cxnLst>
    <dgm:cxn modelId="{0CD53E10-8A86-42BD-A077-C0640FF78CBF}" type="presOf" srcId="{1D9785AA-F019-425D-B8E3-F9F84B876B84}" destId="{F1C41B9C-570B-4BE6-93E4-E68CB98D04CB}" srcOrd="0" destOrd="0" presId="urn:microsoft.com/office/officeart/2005/8/layout/hProcess9"/>
    <dgm:cxn modelId="{21B2549E-6B81-48F1-B850-5D03422CD44D}" srcId="{F20EC30C-2902-4470-B3D2-E7EDE288D412}" destId="{292DE568-2A69-435B-A4A1-2F4362D2EE15}" srcOrd="2" destOrd="0" parTransId="{1027FB86-14AF-47B6-A8F5-48F78A8A8DAA}" sibTransId="{89037756-6438-4BE4-BE4E-2C74892D6C77}"/>
    <dgm:cxn modelId="{B233F50A-9DA8-42AF-AE8C-3B742C9FFDE1}" type="presOf" srcId="{292DE568-2A69-435B-A4A1-2F4362D2EE15}" destId="{8F0A460E-A46E-4199-950B-399A248949BE}" srcOrd="0" destOrd="0" presId="urn:microsoft.com/office/officeart/2005/8/layout/hProcess9"/>
    <dgm:cxn modelId="{002CC0BA-AB8A-45B9-9169-9933DE628EB0}" type="presOf" srcId="{0456EFFA-2E85-433D-8980-DB4B4ABBFF5D}" destId="{61404B90-58C0-49A4-A8E3-B9A84F5D0A4D}" srcOrd="0" destOrd="0" presId="urn:microsoft.com/office/officeart/2005/8/layout/hProcess9"/>
    <dgm:cxn modelId="{87BDCE71-0919-455D-B7CD-E1DD3C609555}" type="presOf" srcId="{A277F018-335C-46EA-9800-AB9885081A6C}" destId="{AA22CF80-DBF1-4F18-AC81-D983E316B20F}" srcOrd="0" destOrd="0" presId="urn:microsoft.com/office/officeart/2005/8/layout/hProcess9"/>
    <dgm:cxn modelId="{42723926-8553-4FF9-82E1-CC6772420E36}" srcId="{F20EC30C-2902-4470-B3D2-E7EDE288D412}" destId="{A277F018-335C-46EA-9800-AB9885081A6C}" srcOrd="4" destOrd="0" parTransId="{F0CE1C6C-431E-4EF8-8F0C-368CEE6862F3}" sibTransId="{8FBB8E2D-0868-4F31-8141-5DB4658FF6FF}"/>
    <dgm:cxn modelId="{498EE1E9-3D1B-48B6-A797-4DC6EFD1726A}" srcId="{F20EC30C-2902-4470-B3D2-E7EDE288D412}" destId="{CA9BDFF5-67C7-43A8-A931-F56E182125B8}" srcOrd="3" destOrd="0" parTransId="{221FDF75-5CB2-4A50-975A-32DB3F0E5786}" sibTransId="{8C169ACE-7648-440E-821C-4764B0A5093C}"/>
    <dgm:cxn modelId="{D8B1A4AA-D859-420F-B8C0-A1492CAA33C1}" srcId="{F20EC30C-2902-4470-B3D2-E7EDE288D412}" destId="{1D9785AA-F019-425D-B8E3-F9F84B876B84}" srcOrd="1" destOrd="0" parTransId="{753B1B25-4981-4A7E-92BC-7F4FC93D1C29}" sibTransId="{ED1E4924-E548-4964-9D43-AA0F77051783}"/>
    <dgm:cxn modelId="{AC44B1ED-66BF-44EE-A4FB-E1E7CC3A7112}" type="presOf" srcId="{CA9BDFF5-67C7-43A8-A931-F56E182125B8}" destId="{838E3CDB-096F-44A4-B061-5D106BF9E379}" srcOrd="0" destOrd="0" presId="urn:microsoft.com/office/officeart/2005/8/layout/hProcess9"/>
    <dgm:cxn modelId="{C6F45954-97BC-45B1-857E-C33462792123}" srcId="{F20EC30C-2902-4470-B3D2-E7EDE288D412}" destId="{0456EFFA-2E85-433D-8980-DB4B4ABBFF5D}" srcOrd="0" destOrd="0" parTransId="{BCC5387C-8568-4B4E-8DF9-129944523EBE}" sibTransId="{1CD92452-18A7-4CD8-ABB8-1C6B85D4B594}"/>
    <dgm:cxn modelId="{83528576-23E0-48DC-A9C4-12E64A2F690F}" type="presOf" srcId="{F20EC30C-2902-4470-B3D2-E7EDE288D412}" destId="{73B92033-FC53-4E53-AEE5-8E359F26D5D9}" srcOrd="0" destOrd="0" presId="urn:microsoft.com/office/officeart/2005/8/layout/hProcess9"/>
    <dgm:cxn modelId="{7E3C5622-E318-415C-A898-447D1424BD3A}" type="presParOf" srcId="{73B92033-FC53-4E53-AEE5-8E359F26D5D9}" destId="{21600668-BC62-4632-93C4-F47593B852F0}" srcOrd="0" destOrd="0" presId="urn:microsoft.com/office/officeart/2005/8/layout/hProcess9"/>
    <dgm:cxn modelId="{02B51A8B-987D-48B2-995A-96CF88DCA31B}" type="presParOf" srcId="{73B92033-FC53-4E53-AEE5-8E359F26D5D9}" destId="{1FC25E42-2046-4C4D-BF68-6A9E20A714FB}" srcOrd="1" destOrd="0" presId="urn:microsoft.com/office/officeart/2005/8/layout/hProcess9"/>
    <dgm:cxn modelId="{EAB779C4-6FA5-456C-8042-7DA9C8AC29C1}" type="presParOf" srcId="{1FC25E42-2046-4C4D-BF68-6A9E20A714FB}" destId="{61404B90-58C0-49A4-A8E3-B9A84F5D0A4D}" srcOrd="0" destOrd="0" presId="urn:microsoft.com/office/officeart/2005/8/layout/hProcess9"/>
    <dgm:cxn modelId="{E84BDFBD-AF90-4571-B634-6C1407B7EC05}" type="presParOf" srcId="{1FC25E42-2046-4C4D-BF68-6A9E20A714FB}" destId="{F83E0B9E-5BFC-46FE-BE6A-CAA2708B3D61}" srcOrd="1" destOrd="0" presId="urn:microsoft.com/office/officeart/2005/8/layout/hProcess9"/>
    <dgm:cxn modelId="{1849A2E5-CB8A-4325-9F5E-036FB2F74965}" type="presParOf" srcId="{1FC25E42-2046-4C4D-BF68-6A9E20A714FB}" destId="{F1C41B9C-570B-4BE6-93E4-E68CB98D04CB}" srcOrd="2" destOrd="0" presId="urn:microsoft.com/office/officeart/2005/8/layout/hProcess9"/>
    <dgm:cxn modelId="{E5943310-6CEB-4DE5-937C-5548C165B44D}" type="presParOf" srcId="{1FC25E42-2046-4C4D-BF68-6A9E20A714FB}" destId="{F902CDB1-CA07-4304-BB96-D5C2F9D73F6C}" srcOrd="3" destOrd="0" presId="urn:microsoft.com/office/officeart/2005/8/layout/hProcess9"/>
    <dgm:cxn modelId="{46256CC2-FBDB-4E32-88C1-066E43F17775}" type="presParOf" srcId="{1FC25E42-2046-4C4D-BF68-6A9E20A714FB}" destId="{8F0A460E-A46E-4199-950B-399A248949BE}" srcOrd="4" destOrd="0" presId="urn:microsoft.com/office/officeart/2005/8/layout/hProcess9"/>
    <dgm:cxn modelId="{620439B0-83DF-4F5C-8799-8A1EB3CD5573}" type="presParOf" srcId="{1FC25E42-2046-4C4D-BF68-6A9E20A714FB}" destId="{403264F3-5796-4352-B6E8-566FE1E1D752}" srcOrd="5" destOrd="0" presId="urn:microsoft.com/office/officeart/2005/8/layout/hProcess9"/>
    <dgm:cxn modelId="{95EA49A6-B7A5-4E0D-85C1-FE109D6D14D9}" type="presParOf" srcId="{1FC25E42-2046-4C4D-BF68-6A9E20A714FB}" destId="{838E3CDB-096F-44A4-B061-5D106BF9E379}" srcOrd="6" destOrd="0" presId="urn:microsoft.com/office/officeart/2005/8/layout/hProcess9"/>
    <dgm:cxn modelId="{2FCB24CF-4BD9-42B3-A9C6-1135B6AC1E3B}" type="presParOf" srcId="{1FC25E42-2046-4C4D-BF68-6A9E20A714FB}" destId="{6B0E1D4B-838A-4B1E-A14F-5E4D4EDA11A7}" srcOrd="7" destOrd="0" presId="urn:microsoft.com/office/officeart/2005/8/layout/hProcess9"/>
    <dgm:cxn modelId="{2D21922B-118C-48DE-A29B-92295AD0B80C}" type="presParOf" srcId="{1FC25E42-2046-4C4D-BF68-6A9E20A714FB}" destId="{AA22CF80-DBF1-4F18-AC81-D983E316B20F}" srcOrd="8"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A478E06-3E26-4893-B462-204821195381}" type="doc">
      <dgm:prSet loTypeId="urn:microsoft.com/office/officeart/2005/8/layout/chevron1" loCatId="process" qsTypeId="urn:microsoft.com/office/officeart/2005/8/quickstyle/simple1" qsCatId="simple" csTypeId="urn:microsoft.com/office/officeart/2005/8/colors/accent1_2" csCatId="accent1" phldr="1"/>
      <dgm:spPr/>
    </dgm:pt>
    <dgm:pt modelId="{786051F4-739D-4B6F-849A-EB2407191D7F}">
      <dgm:prSet phldrT="[Texte]" custT="1"/>
      <dgm:spPr>
        <a:solidFill>
          <a:schemeClr val="bg1"/>
        </a:solidFill>
        <a:ln w="38100">
          <a:solidFill>
            <a:srgbClr val="A66BA9"/>
          </a:solidFill>
        </a:ln>
      </dgm:spPr>
      <dgm:t>
        <a:bodyPr/>
        <a:lstStyle/>
        <a:p>
          <a:r>
            <a:rPr lang="fr-CA" sz="2000" b="1" dirty="0" smtClean="0">
              <a:solidFill>
                <a:schemeClr val="tx1"/>
              </a:solidFill>
            </a:rPr>
            <a:t>1. Communiquer avec le parti</a:t>
          </a:r>
          <a:endParaRPr lang="en-CA" sz="2000" b="1" dirty="0">
            <a:solidFill>
              <a:schemeClr val="tx1"/>
            </a:solidFill>
          </a:endParaRPr>
        </a:p>
      </dgm:t>
    </dgm:pt>
    <dgm:pt modelId="{8B74D4E4-0622-4184-9D40-2E1299E3858E}" type="parTrans" cxnId="{6E831B74-0602-4DCA-996B-222D419CAB65}">
      <dgm:prSet/>
      <dgm:spPr/>
      <dgm:t>
        <a:bodyPr/>
        <a:lstStyle/>
        <a:p>
          <a:endParaRPr lang="en-CA"/>
        </a:p>
      </dgm:t>
    </dgm:pt>
    <dgm:pt modelId="{A524FAF5-9BC4-49E5-B687-054165B840D1}" type="sibTrans" cxnId="{6E831B74-0602-4DCA-996B-222D419CAB65}">
      <dgm:prSet/>
      <dgm:spPr/>
      <dgm:t>
        <a:bodyPr/>
        <a:lstStyle/>
        <a:p>
          <a:endParaRPr lang="en-CA"/>
        </a:p>
      </dgm:t>
    </dgm:pt>
    <dgm:pt modelId="{CC0D18ED-6BC6-4EE3-A9C6-783252DF83A6}">
      <dgm:prSet phldrT="[Texte]" custT="1"/>
      <dgm:spPr>
        <a:noFill/>
        <a:ln w="38100">
          <a:solidFill>
            <a:srgbClr val="A66BA9"/>
          </a:solidFill>
        </a:ln>
      </dgm:spPr>
      <dgm:t>
        <a:bodyPr/>
        <a:lstStyle/>
        <a:p>
          <a:r>
            <a:rPr lang="fr-CA" sz="2000" b="1" dirty="0" smtClean="0">
              <a:solidFill>
                <a:schemeClr val="tx1"/>
              </a:solidFill>
            </a:rPr>
            <a:t>2. Obtenir l’appui du parti</a:t>
          </a:r>
          <a:endParaRPr lang="en-CA" sz="2000" b="1" dirty="0">
            <a:solidFill>
              <a:schemeClr val="tx1"/>
            </a:solidFill>
          </a:endParaRPr>
        </a:p>
      </dgm:t>
    </dgm:pt>
    <dgm:pt modelId="{1D644B15-8F04-4D73-A737-419A5C1F807E}" type="parTrans" cxnId="{7FC2EE9F-31BA-4B4D-A4D4-94B96F8B418E}">
      <dgm:prSet/>
      <dgm:spPr/>
      <dgm:t>
        <a:bodyPr/>
        <a:lstStyle/>
        <a:p>
          <a:endParaRPr lang="en-CA"/>
        </a:p>
      </dgm:t>
    </dgm:pt>
    <dgm:pt modelId="{56FC5F24-768C-4DFB-8FA5-A70B6BE26729}" type="sibTrans" cxnId="{7FC2EE9F-31BA-4B4D-A4D4-94B96F8B418E}">
      <dgm:prSet/>
      <dgm:spPr/>
      <dgm:t>
        <a:bodyPr/>
        <a:lstStyle/>
        <a:p>
          <a:endParaRPr lang="en-CA"/>
        </a:p>
      </dgm:t>
    </dgm:pt>
    <dgm:pt modelId="{03FBA921-6757-46C3-998F-706C40F62612}">
      <dgm:prSet phldrT="[Texte]" custT="1"/>
      <dgm:spPr>
        <a:noFill/>
        <a:ln w="38100">
          <a:solidFill>
            <a:srgbClr val="A66BA9"/>
          </a:solidFill>
        </a:ln>
      </dgm:spPr>
      <dgm:t>
        <a:bodyPr/>
        <a:lstStyle/>
        <a:p>
          <a:r>
            <a:rPr lang="fr-CA" sz="2000" b="1" dirty="0" smtClean="0">
              <a:solidFill>
                <a:schemeClr val="tx1"/>
              </a:solidFill>
            </a:rPr>
            <a:t>3. Être élu par les membres du parti</a:t>
          </a:r>
          <a:endParaRPr lang="en-CA" sz="2000" b="1" dirty="0">
            <a:solidFill>
              <a:schemeClr val="tx1"/>
            </a:solidFill>
          </a:endParaRPr>
        </a:p>
      </dgm:t>
    </dgm:pt>
    <dgm:pt modelId="{C80A9143-6AF6-497C-99D8-5CFF8C886DA4}" type="parTrans" cxnId="{569C2145-A566-4CCB-9F92-EF08800CF2B3}">
      <dgm:prSet/>
      <dgm:spPr/>
      <dgm:t>
        <a:bodyPr/>
        <a:lstStyle/>
        <a:p>
          <a:endParaRPr lang="en-CA"/>
        </a:p>
      </dgm:t>
    </dgm:pt>
    <dgm:pt modelId="{16E24B01-E4F5-4719-892F-D41519510365}" type="sibTrans" cxnId="{569C2145-A566-4CCB-9F92-EF08800CF2B3}">
      <dgm:prSet/>
      <dgm:spPr/>
      <dgm:t>
        <a:bodyPr/>
        <a:lstStyle/>
        <a:p>
          <a:endParaRPr lang="en-CA"/>
        </a:p>
      </dgm:t>
    </dgm:pt>
    <dgm:pt modelId="{47B14A05-2133-488F-8BC1-78F77F72B64B}" type="pres">
      <dgm:prSet presAssocID="{EA478E06-3E26-4893-B462-204821195381}" presName="Name0" presStyleCnt="0">
        <dgm:presLayoutVars>
          <dgm:dir/>
          <dgm:animLvl val="lvl"/>
          <dgm:resizeHandles val="exact"/>
        </dgm:presLayoutVars>
      </dgm:prSet>
      <dgm:spPr/>
    </dgm:pt>
    <dgm:pt modelId="{F5858375-1A0C-4EE4-8A12-444CFF5EF9B7}" type="pres">
      <dgm:prSet presAssocID="{786051F4-739D-4B6F-849A-EB2407191D7F}" presName="parTxOnly" presStyleLbl="node1" presStyleIdx="0" presStyleCnt="3">
        <dgm:presLayoutVars>
          <dgm:chMax val="0"/>
          <dgm:chPref val="0"/>
          <dgm:bulletEnabled val="1"/>
        </dgm:presLayoutVars>
      </dgm:prSet>
      <dgm:spPr/>
      <dgm:t>
        <a:bodyPr/>
        <a:lstStyle/>
        <a:p>
          <a:endParaRPr lang="en-CA"/>
        </a:p>
      </dgm:t>
    </dgm:pt>
    <dgm:pt modelId="{A10745D5-AD4B-4E43-93CF-6660E8A74385}" type="pres">
      <dgm:prSet presAssocID="{A524FAF5-9BC4-49E5-B687-054165B840D1}" presName="parTxOnlySpace" presStyleCnt="0"/>
      <dgm:spPr/>
    </dgm:pt>
    <dgm:pt modelId="{8D3508DA-936B-467B-A414-43578D2877F7}" type="pres">
      <dgm:prSet presAssocID="{CC0D18ED-6BC6-4EE3-A9C6-783252DF83A6}" presName="parTxOnly" presStyleLbl="node1" presStyleIdx="1" presStyleCnt="3">
        <dgm:presLayoutVars>
          <dgm:chMax val="0"/>
          <dgm:chPref val="0"/>
          <dgm:bulletEnabled val="1"/>
        </dgm:presLayoutVars>
      </dgm:prSet>
      <dgm:spPr/>
      <dgm:t>
        <a:bodyPr/>
        <a:lstStyle/>
        <a:p>
          <a:endParaRPr lang="en-CA"/>
        </a:p>
      </dgm:t>
    </dgm:pt>
    <dgm:pt modelId="{0F1DB951-6705-4FC2-8DD7-A1A435C8CF36}" type="pres">
      <dgm:prSet presAssocID="{56FC5F24-768C-4DFB-8FA5-A70B6BE26729}" presName="parTxOnlySpace" presStyleCnt="0"/>
      <dgm:spPr/>
    </dgm:pt>
    <dgm:pt modelId="{06000DED-4E2B-4932-8338-7DDCDA469EFA}" type="pres">
      <dgm:prSet presAssocID="{03FBA921-6757-46C3-998F-706C40F62612}" presName="parTxOnly" presStyleLbl="node1" presStyleIdx="2" presStyleCnt="3">
        <dgm:presLayoutVars>
          <dgm:chMax val="0"/>
          <dgm:chPref val="0"/>
          <dgm:bulletEnabled val="1"/>
        </dgm:presLayoutVars>
      </dgm:prSet>
      <dgm:spPr/>
      <dgm:t>
        <a:bodyPr/>
        <a:lstStyle/>
        <a:p>
          <a:endParaRPr lang="en-CA"/>
        </a:p>
      </dgm:t>
    </dgm:pt>
  </dgm:ptLst>
  <dgm:cxnLst>
    <dgm:cxn modelId="{C4E4E01A-22E8-44EB-81EA-837DB44D9AE1}" type="presOf" srcId="{CC0D18ED-6BC6-4EE3-A9C6-783252DF83A6}" destId="{8D3508DA-936B-467B-A414-43578D2877F7}" srcOrd="0" destOrd="0" presId="urn:microsoft.com/office/officeart/2005/8/layout/chevron1"/>
    <dgm:cxn modelId="{6E831B74-0602-4DCA-996B-222D419CAB65}" srcId="{EA478E06-3E26-4893-B462-204821195381}" destId="{786051F4-739D-4B6F-849A-EB2407191D7F}" srcOrd="0" destOrd="0" parTransId="{8B74D4E4-0622-4184-9D40-2E1299E3858E}" sibTransId="{A524FAF5-9BC4-49E5-B687-054165B840D1}"/>
    <dgm:cxn modelId="{7FC2EE9F-31BA-4B4D-A4D4-94B96F8B418E}" srcId="{EA478E06-3E26-4893-B462-204821195381}" destId="{CC0D18ED-6BC6-4EE3-A9C6-783252DF83A6}" srcOrd="1" destOrd="0" parTransId="{1D644B15-8F04-4D73-A737-419A5C1F807E}" sibTransId="{56FC5F24-768C-4DFB-8FA5-A70B6BE26729}"/>
    <dgm:cxn modelId="{B44A857C-8E06-4273-84DC-DB561BA44438}" type="presOf" srcId="{EA478E06-3E26-4893-B462-204821195381}" destId="{47B14A05-2133-488F-8BC1-78F77F72B64B}" srcOrd="0" destOrd="0" presId="urn:microsoft.com/office/officeart/2005/8/layout/chevron1"/>
    <dgm:cxn modelId="{366AF53B-3EEC-465B-8F8C-FD045AFFCEA5}" type="presOf" srcId="{03FBA921-6757-46C3-998F-706C40F62612}" destId="{06000DED-4E2B-4932-8338-7DDCDA469EFA}" srcOrd="0" destOrd="0" presId="urn:microsoft.com/office/officeart/2005/8/layout/chevron1"/>
    <dgm:cxn modelId="{52188317-ED0B-4136-9648-35D7E1D3D6A5}" type="presOf" srcId="{786051F4-739D-4B6F-849A-EB2407191D7F}" destId="{F5858375-1A0C-4EE4-8A12-444CFF5EF9B7}" srcOrd="0" destOrd="0" presId="urn:microsoft.com/office/officeart/2005/8/layout/chevron1"/>
    <dgm:cxn modelId="{569C2145-A566-4CCB-9F92-EF08800CF2B3}" srcId="{EA478E06-3E26-4893-B462-204821195381}" destId="{03FBA921-6757-46C3-998F-706C40F62612}" srcOrd="2" destOrd="0" parTransId="{C80A9143-6AF6-497C-99D8-5CFF8C886DA4}" sibTransId="{16E24B01-E4F5-4719-892F-D41519510365}"/>
    <dgm:cxn modelId="{8573F0D1-61CE-4E9A-A0C5-134FF7830FCB}" type="presParOf" srcId="{47B14A05-2133-488F-8BC1-78F77F72B64B}" destId="{F5858375-1A0C-4EE4-8A12-444CFF5EF9B7}" srcOrd="0" destOrd="0" presId="urn:microsoft.com/office/officeart/2005/8/layout/chevron1"/>
    <dgm:cxn modelId="{81E8A50B-8A4C-462F-9B60-02B92FE9118D}" type="presParOf" srcId="{47B14A05-2133-488F-8BC1-78F77F72B64B}" destId="{A10745D5-AD4B-4E43-93CF-6660E8A74385}" srcOrd="1" destOrd="0" presId="urn:microsoft.com/office/officeart/2005/8/layout/chevron1"/>
    <dgm:cxn modelId="{C032ACDC-C1EE-4153-B927-E7FDD069E279}" type="presParOf" srcId="{47B14A05-2133-488F-8BC1-78F77F72B64B}" destId="{8D3508DA-936B-467B-A414-43578D2877F7}" srcOrd="2" destOrd="0" presId="urn:microsoft.com/office/officeart/2005/8/layout/chevron1"/>
    <dgm:cxn modelId="{0922CDC1-7B6E-4513-BD7B-660C213C635C}" type="presParOf" srcId="{47B14A05-2133-488F-8BC1-78F77F72B64B}" destId="{0F1DB951-6705-4FC2-8DD7-A1A435C8CF36}" srcOrd="3" destOrd="0" presId="urn:microsoft.com/office/officeart/2005/8/layout/chevron1"/>
    <dgm:cxn modelId="{3B946C61-BE01-453B-9591-D9FB130CEB52}" type="presParOf" srcId="{47B14A05-2133-488F-8BC1-78F77F72B64B}" destId="{06000DED-4E2B-4932-8338-7DDCDA469EFA}"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A478E06-3E26-4893-B462-204821195381}" type="doc">
      <dgm:prSet loTypeId="urn:microsoft.com/office/officeart/2005/8/layout/chevron1" loCatId="process" qsTypeId="urn:microsoft.com/office/officeart/2005/8/quickstyle/simple1" qsCatId="simple" csTypeId="urn:microsoft.com/office/officeart/2005/8/colors/accent1_2" csCatId="accent1" phldr="1"/>
      <dgm:spPr/>
    </dgm:pt>
    <dgm:pt modelId="{786051F4-739D-4B6F-849A-EB2407191D7F}">
      <dgm:prSet phldrT="[Texte]" custT="1"/>
      <dgm:spPr>
        <a:solidFill>
          <a:srgbClr val="A66BA9"/>
        </a:solidFill>
      </dgm:spPr>
      <dgm:t>
        <a:bodyPr/>
        <a:lstStyle/>
        <a:p>
          <a:r>
            <a:rPr lang="fr-CA" sz="2000" b="1" dirty="0" smtClean="0"/>
            <a:t>1. Communiquer avec le parti</a:t>
          </a:r>
          <a:endParaRPr lang="en-CA" sz="2000" b="1" dirty="0"/>
        </a:p>
      </dgm:t>
    </dgm:pt>
    <dgm:pt modelId="{8B74D4E4-0622-4184-9D40-2E1299E3858E}" type="parTrans" cxnId="{6E831B74-0602-4DCA-996B-222D419CAB65}">
      <dgm:prSet/>
      <dgm:spPr/>
      <dgm:t>
        <a:bodyPr/>
        <a:lstStyle/>
        <a:p>
          <a:endParaRPr lang="en-CA"/>
        </a:p>
      </dgm:t>
    </dgm:pt>
    <dgm:pt modelId="{A524FAF5-9BC4-49E5-B687-054165B840D1}" type="sibTrans" cxnId="{6E831B74-0602-4DCA-996B-222D419CAB65}">
      <dgm:prSet/>
      <dgm:spPr/>
      <dgm:t>
        <a:bodyPr/>
        <a:lstStyle/>
        <a:p>
          <a:endParaRPr lang="en-CA"/>
        </a:p>
      </dgm:t>
    </dgm:pt>
    <dgm:pt modelId="{CC0D18ED-6BC6-4EE3-A9C6-783252DF83A6}">
      <dgm:prSet phldrT="[Texte]" custT="1"/>
      <dgm:spPr>
        <a:noFill/>
        <a:ln w="38100">
          <a:solidFill>
            <a:srgbClr val="A66BA9"/>
          </a:solidFill>
        </a:ln>
      </dgm:spPr>
      <dgm:t>
        <a:bodyPr/>
        <a:lstStyle/>
        <a:p>
          <a:r>
            <a:rPr lang="fr-CA" sz="2000" b="1" dirty="0" smtClean="0">
              <a:solidFill>
                <a:schemeClr val="tx1"/>
              </a:solidFill>
            </a:rPr>
            <a:t>2. Obtenir l’appui du parti</a:t>
          </a:r>
          <a:endParaRPr lang="en-CA" sz="2000" b="1" dirty="0">
            <a:solidFill>
              <a:schemeClr val="tx1"/>
            </a:solidFill>
          </a:endParaRPr>
        </a:p>
      </dgm:t>
    </dgm:pt>
    <dgm:pt modelId="{1D644B15-8F04-4D73-A737-419A5C1F807E}" type="parTrans" cxnId="{7FC2EE9F-31BA-4B4D-A4D4-94B96F8B418E}">
      <dgm:prSet/>
      <dgm:spPr/>
      <dgm:t>
        <a:bodyPr/>
        <a:lstStyle/>
        <a:p>
          <a:endParaRPr lang="en-CA"/>
        </a:p>
      </dgm:t>
    </dgm:pt>
    <dgm:pt modelId="{56FC5F24-768C-4DFB-8FA5-A70B6BE26729}" type="sibTrans" cxnId="{7FC2EE9F-31BA-4B4D-A4D4-94B96F8B418E}">
      <dgm:prSet/>
      <dgm:spPr/>
      <dgm:t>
        <a:bodyPr/>
        <a:lstStyle/>
        <a:p>
          <a:endParaRPr lang="en-CA"/>
        </a:p>
      </dgm:t>
    </dgm:pt>
    <dgm:pt modelId="{03FBA921-6757-46C3-998F-706C40F62612}">
      <dgm:prSet phldrT="[Texte]" custT="1"/>
      <dgm:spPr>
        <a:noFill/>
        <a:ln w="38100">
          <a:solidFill>
            <a:srgbClr val="A66BA9"/>
          </a:solidFill>
        </a:ln>
      </dgm:spPr>
      <dgm:t>
        <a:bodyPr/>
        <a:lstStyle/>
        <a:p>
          <a:r>
            <a:rPr lang="fr-CA" sz="2000" b="1" dirty="0" smtClean="0">
              <a:solidFill>
                <a:schemeClr val="tx1"/>
              </a:solidFill>
            </a:rPr>
            <a:t>3. Être élu par les membres du parti</a:t>
          </a:r>
          <a:endParaRPr lang="en-CA" sz="2000" b="1" dirty="0">
            <a:solidFill>
              <a:schemeClr val="tx1"/>
            </a:solidFill>
          </a:endParaRPr>
        </a:p>
      </dgm:t>
    </dgm:pt>
    <dgm:pt modelId="{C80A9143-6AF6-497C-99D8-5CFF8C886DA4}" type="parTrans" cxnId="{569C2145-A566-4CCB-9F92-EF08800CF2B3}">
      <dgm:prSet/>
      <dgm:spPr/>
      <dgm:t>
        <a:bodyPr/>
        <a:lstStyle/>
        <a:p>
          <a:endParaRPr lang="en-CA"/>
        </a:p>
      </dgm:t>
    </dgm:pt>
    <dgm:pt modelId="{16E24B01-E4F5-4719-892F-D41519510365}" type="sibTrans" cxnId="{569C2145-A566-4CCB-9F92-EF08800CF2B3}">
      <dgm:prSet/>
      <dgm:spPr/>
      <dgm:t>
        <a:bodyPr/>
        <a:lstStyle/>
        <a:p>
          <a:endParaRPr lang="en-CA"/>
        </a:p>
      </dgm:t>
    </dgm:pt>
    <dgm:pt modelId="{47B14A05-2133-488F-8BC1-78F77F72B64B}" type="pres">
      <dgm:prSet presAssocID="{EA478E06-3E26-4893-B462-204821195381}" presName="Name0" presStyleCnt="0">
        <dgm:presLayoutVars>
          <dgm:dir/>
          <dgm:animLvl val="lvl"/>
          <dgm:resizeHandles val="exact"/>
        </dgm:presLayoutVars>
      </dgm:prSet>
      <dgm:spPr/>
    </dgm:pt>
    <dgm:pt modelId="{F5858375-1A0C-4EE4-8A12-444CFF5EF9B7}" type="pres">
      <dgm:prSet presAssocID="{786051F4-739D-4B6F-849A-EB2407191D7F}" presName="parTxOnly" presStyleLbl="node1" presStyleIdx="0" presStyleCnt="3">
        <dgm:presLayoutVars>
          <dgm:chMax val="0"/>
          <dgm:chPref val="0"/>
          <dgm:bulletEnabled val="1"/>
        </dgm:presLayoutVars>
      </dgm:prSet>
      <dgm:spPr/>
      <dgm:t>
        <a:bodyPr/>
        <a:lstStyle/>
        <a:p>
          <a:endParaRPr lang="en-CA"/>
        </a:p>
      </dgm:t>
    </dgm:pt>
    <dgm:pt modelId="{A10745D5-AD4B-4E43-93CF-6660E8A74385}" type="pres">
      <dgm:prSet presAssocID="{A524FAF5-9BC4-49E5-B687-054165B840D1}" presName="parTxOnlySpace" presStyleCnt="0"/>
      <dgm:spPr/>
    </dgm:pt>
    <dgm:pt modelId="{8D3508DA-936B-467B-A414-43578D2877F7}" type="pres">
      <dgm:prSet presAssocID="{CC0D18ED-6BC6-4EE3-A9C6-783252DF83A6}" presName="parTxOnly" presStyleLbl="node1" presStyleIdx="1" presStyleCnt="3">
        <dgm:presLayoutVars>
          <dgm:chMax val="0"/>
          <dgm:chPref val="0"/>
          <dgm:bulletEnabled val="1"/>
        </dgm:presLayoutVars>
      </dgm:prSet>
      <dgm:spPr/>
      <dgm:t>
        <a:bodyPr/>
        <a:lstStyle/>
        <a:p>
          <a:endParaRPr lang="en-CA"/>
        </a:p>
      </dgm:t>
    </dgm:pt>
    <dgm:pt modelId="{0F1DB951-6705-4FC2-8DD7-A1A435C8CF36}" type="pres">
      <dgm:prSet presAssocID="{56FC5F24-768C-4DFB-8FA5-A70B6BE26729}" presName="parTxOnlySpace" presStyleCnt="0"/>
      <dgm:spPr/>
    </dgm:pt>
    <dgm:pt modelId="{06000DED-4E2B-4932-8338-7DDCDA469EFA}" type="pres">
      <dgm:prSet presAssocID="{03FBA921-6757-46C3-998F-706C40F62612}" presName="parTxOnly" presStyleLbl="node1" presStyleIdx="2" presStyleCnt="3">
        <dgm:presLayoutVars>
          <dgm:chMax val="0"/>
          <dgm:chPref val="0"/>
          <dgm:bulletEnabled val="1"/>
        </dgm:presLayoutVars>
      </dgm:prSet>
      <dgm:spPr/>
      <dgm:t>
        <a:bodyPr/>
        <a:lstStyle/>
        <a:p>
          <a:endParaRPr lang="en-CA"/>
        </a:p>
      </dgm:t>
    </dgm:pt>
  </dgm:ptLst>
  <dgm:cxnLst>
    <dgm:cxn modelId="{6E831B74-0602-4DCA-996B-222D419CAB65}" srcId="{EA478E06-3E26-4893-B462-204821195381}" destId="{786051F4-739D-4B6F-849A-EB2407191D7F}" srcOrd="0" destOrd="0" parTransId="{8B74D4E4-0622-4184-9D40-2E1299E3858E}" sibTransId="{A524FAF5-9BC4-49E5-B687-054165B840D1}"/>
    <dgm:cxn modelId="{7FC2EE9F-31BA-4B4D-A4D4-94B96F8B418E}" srcId="{EA478E06-3E26-4893-B462-204821195381}" destId="{CC0D18ED-6BC6-4EE3-A9C6-783252DF83A6}" srcOrd="1" destOrd="0" parTransId="{1D644B15-8F04-4D73-A737-419A5C1F807E}" sibTransId="{56FC5F24-768C-4DFB-8FA5-A70B6BE26729}"/>
    <dgm:cxn modelId="{569C2145-A566-4CCB-9F92-EF08800CF2B3}" srcId="{EA478E06-3E26-4893-B462-204821195381}" destId="{03FBA921-6757-46C3-998F-706C40F62612}" srcOrd="2" destOrd="0" parTransId="{C80A9143-6AF6-497C-99D8-5CFF8C886DA4}" sibTransId="{16E24B01-E4F5-4719-892F-D41519510365}"/>
    <dgm:cxn modelId="{F1075504-6FBE-4A21-8EC9-80738177CFD8}" type="presOf" srcId="{CC0D18ED-6BC6-4EE3-A9C6-783252DF83A6}" destId="{8D3508DA-936B-467B-A414-43578D2877F7}" srcOrd="0" destOrd="0" presId="urn:microsoft.com/office/officeart/2005/8/layout/chevron1"/>
    <dgm:cxn modelId="{30AF8946-7A6A-462A-8839-C9B2717CF251}" type="presOf" srcId="{786051F4-739D-4B6F-849A-EB2407191D7F}" destId="{F5858375-1A0C-4EE4-8A12-444CFF5EF9B7}" srcOrd="0" destOrd="0" presId="urn:microsoft.com/office/officeart/2005/8/layout/chevron1"/>
    <dgm:cxn modelId="{471E4BAB-D7A5-49B4-8149-FA1E6AE7E75F}" type="presOf" srcId="{03FBA921-6757-46C3-998F-706C40F62612}" destId="{06000DED-4E2B-4932-8338-7DDCDA469EFA}" srcOrd="0" destOrd="0" presId="urn:microsoft.com/office/officeart/2005/8/layout/chevron1"/>
    <dgm:cxn modelId="{4C24809F-7AAC-41D6-B627-A68DF982D927}" type="presOf" srcId="{EA478E06-3E26-4893-B462-204821195381}" destId="{47B14A05-2133-488F-8BC1-78F77F72B64B}" srcOrd="0" destOrd="0" presId="urn:microsoft.com/office/officeart/2005/8/layout/chevron1"/>
    <dgm:cxn modelId="{AD92E73F-3B47-4B39-92D8-058CD17CE776}" type="presParOf" srcId="{47B14A05-2133-488F-8BC1-78F77F72B64B}" destId="{F5858375-1A0C-4EE4-8A12-444CFF5EF9B7}" srcOrd="0" destOrd="0" presId="urn:microsoft.com/office/officeart/2005/8/layout/chevron1"/>
    <dgm:cxn modelId="{AC8790E7-E58D-4094-85A0-5D53789E1A71}" type="presParOf" srcId="{47B14A05-2133-488F-8BC1-78F77F72B64B}" destId="{A10745D5-AD4B-4E43-93CF-6660E8A74385}" srcOrd="1" destOrd="0" presId="urn:microsoft.com/office/officeart/2005/8/layout/chevron1"/>
    <dgm:cxn modelId="{91362A70-0B43-4BED-8556-7E2C90D5563D}" type="presParOf" srcId="{47B14A05-2133-488F-8BC1-78F77F72B64B}" destId="{8D3508DA-936B-467B-A414-43578D2877F7}" srcOrd="2" destOrd="0" presId="urn:microsoft.com/office/officeart/2005/8/layout/chevron1"/>
    <dgm:cxn modelId="{512755EE-EE2D-456A-AF64-8BD0BCDEA674}" type="presParOf" srcId="{47B14A05-2133-488F-8BC1-78F77F72B64B}" destId="{0F1DB951-6705-4FC2-8DD7-A1A435C8CF36}" srcOrd="3" destOrd="0" presId="urn:microsoft.com/office/officeart/2005/8/layout/chevron1"/>
    <dgm:cxn modelId="{6181FD1F-B053-429F-BF3B-5FCA5FFE4E03}" type="presParOf" srcId="{47B14A05-2133-488F-8BC1-78F77F72B64B}" destId="{06000DED-4E2B-4932-8338-7DDCDA469EFA}"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A478E06-3E26-4893-B462-204821195381}" type="doc">
      <dgm:prSet loTypeId="urn:microsoft.com/office/officeart/2005/8/layout/chevron1" loCatId="process" qsTypeId="urn:microsoft.com/office/officeart/2005/8/quickstyle/simple1" qsCatId="simple" csTypeId="urn:microsoft.com/office/officeart/2005/8/colors/accent1_2" csCatId="accent1" phldr="1"/>
      <dgm:spPr/>
    </dgm:pt>
    <dgm:pt modelId="{786051F4-739D-4B6F-849A-EB2407191D7F}">
      <dgm:prSet phldrT="[Texte]" custT="1"/>
      <dgm:spPr>
        <a:noFill/>
        <a:ln w="38100">
          <a:solidFill>
            <a:srgbClr val="A66BA9"/>
          </a:solidFill>
        </a:ln>
      </dgm:spPr>
      <dgm:t>
        <a:bodyPr/>
        <a:lstStyle/>
        <a:p>
          <a:r>
            <a:rPr lang="fr-CA" sz="2000" b="1" dirty="0" smtClean="0">
              <a:solidFill>
                <a:schemeClr val="tx1"/>
              </a:solidFill>
            </a:rPr>
            <a:t>1. Communiquer avec le parti</a:t>
          </a:r>
          <a:endParaRPr lang="en-CA" sz="2000" b="1" dirty="0">
            <a:solidFill>
              <a:schemeClr val="tx1"/>
            </a:solidFill>
          </a:endParaRPr>
        </a:p>
      </dgm:t>
    </dgm:pt>
    <dgm:pt modelId="{8B74D4E4-0622-4184-9D40-2E1299E3858E}" type="parTrans" cxnId="{6E831B74-0602-4DCA-996B-222D419CAB65}">
      <dgm:prSet/>
      <dgm:spPr/>
      <dgm:t>
        <a:bodyPr/>
        <a:lstStyle/>
        <a:p>
          <a:endParaRPr lang="en-CA"/>
        </a:p>
      </dgm:t>
    </dgm:pt>
    <dgm:pt modelId="{A524FAF5-9BC4-49E5-B687-054165B840D1}" type="sibTrans" cxnId="{6E831B74-0602-4DCA-996B-222D419CAB65}">
      <dgm:prSet/>
      <dgm:spPr/>
      <dgm:t>
        <a:bodyPr/>
        <a:lstStyle/>
        <a:p>
          <a:endParaRPr lang="en-CA"/>
        </a:p>
      </dgm:t>
    </dgm:pt>
    <dgm:pt modelId="{CC0D18ED-6BC6-4EE3-A9C6-783252DF83A6}">
      <dgm:prSet phldrT="[Texte]" custT="1"/>
      <dgm:spPr>
        <a:solidFill>
          <a:srgbClr val="A66BA9"/>
        </a:solidFill>
        <a:ln w="38100">
          <a:solidFill>
            <a:srgbClr val="A66BA9"/>
          </a:solidFill>
        </a:ln>
      </dgm:spPr>
      <dgm:t>
        <a:bodyPr/>
        <a:lstStyle/>
        <a:p>
          <a:r>
            <a:rPr lang="fr-CA" sz="2000" b="1" dirty="0" smtClean="0">
              <a:solidFill>
                <a:schemeClr val="bg1"/>
              </a:solidFill>
            </a:rPr>
            <a:t>2. Obtenir l’appui du parti</a:t>
          </a:r>
          <a:endParaRPr lang="en-CA" sz="2000" b="1" dirty="0">
            <a:solidFill>
              <a:schemeClr val="bg1"/>
            </a:solidFill>
          </a:endParaRPr>
        </a:p>
      </dgm:t>
    </dgm:pt>
    <dgm:pt modelId="{1D644B15-8F04-4D73-A737-419A5C1F807E}" type="parTrans" cxnId="{7FC2EE9F-31BA-4B4D-A4D4-94B96F8B418E}">
      <dgm:prSet/>
      <dgm:spPr/>
      <dgm:t>
        <a:bodyPr/>
        <a:lstStyle/>
        <a:p>
          <a:endParaRPr lang="en-CA"/>
        </a:p>
      </dgm:t>
    </dgm:pt>
    <dgm:pt modelId="{56FC5F24-768C-4DFB-8FA5-A70B6BE26729}" type="sibTrans" cxnId="{7FC2EE9F-31BA-4B4D-A4D4-94B96F8B418E}">
      <dgm:prSet/>
      <dgm:spPr/>
      <dgm:t>
        <a:bodyPr/>
        <a:lstStyle/>
        <a:p>
          <a:endParaRPr lang="en-CA"/>
        </a:p>
      </dgm:t>
    </dgm:pt>
    <dgm:pt modelId="{03FBA921-6757-46C3-998F-706C40F62612}">
      <dgm:prSet phldrT="[Texte]" custT="1"/>
      <dgm:spPr>
        <a:noFill/>
        <a:ln w="38100">
          <a:solidFill>
            <a:srgbClr val="A66BA9"/>
          </a:solidFill>
        </a:ln>
      </dgm:spPr>
      <dgm:t>
        <a:bodyPr/>
        <a:lstStyle/>
        <a:p>
          <a:r>
            <a:rPr lang="fr-CA" sz="2000" b="1" dirty="0" smtClean="0">
              <a:solidFill>
                <a:schemeClr val="tx1"/>
              </a:solidFill>
            </a:rPr>
            <a:t>3. Être élu par les membres du parti</a:t>
          </a:r>
          <a:endParaRPr lang="en-CA" sz="2000" b="1" dirty="0">
            <a:solidFill>
              <a:schemeClr val="tx1"/>
            </a:solidFill>
          </a:endParaRPr>
        </a:p>
      </dgm:t>
    </dgm:pt>
    <dgm:pt modelId="{C80A9143-6AF6-497C-99D8-5CFF8C886DA4}" type="parTrans" cxnId="{569C2145-A566-4CCB-9F92-EF08800CF2B3}">
      <dgm:prSet/>
      <dgm:spPr/>
      <dgm:t>
        <a:bodyPr/>
        <a:lstStyle/>
        <a:p>
          <a:endParaRPr lang="en-CA"/>
        </a:p>
      </dgm:t>
    </dgm:pt>
    <dgm:pt modelId="{16E24B01-E4F5-4719-892F-D41519510365}" type="sibTrans" cxnId="{569C2145-A566-4CCB-9F92-EF08800CF2B3}">
      <dgm:prSet/>
      <dgm:spPr/>
      <dgm:t>
        <a:bodyPr/>
        <a:lstStyle/>
        <a:p>
          <a:endParaRPr lang="en-CA"/>
        </a:p>
      </dgm:t>
    </dgm:pt>
    <dgm:pt modelId="{47B14A05-2133-488F-8BC1-78F77F72B64B}" type="pres">
      <dgm:prSet presAssocID="{EA478E06-3E26-4893-B462-204821195381}" presName="Name0" presStyleCnt="0">
        <dgm:presLayoutVars>
          <dgm:dir/>
          <dgm:animLvl val="lvl"/>
          <dgm:resizeHandles val="exact"/>
        </dgm:presLayoutVars>
      </dgm:prSet>
      <dgm:spPr/>
    </dgm:pt>
    <dgm:pt modelId="{F5858375-1A0C-4EE4-8A12-444CFF5EF9B7}" type="pres">
      <dgm:prSet presAssocID="{786051F4-739D-4B6F-849A-EB2407191D7F}" presName="parTxOnly" presStyleLbl="node1" presStyleIdx="0" presStyleCnt="3">
        <dgm:presLayoutVars>
          <dgm:chMax val="0"/>
          <dgm:chPref val="0"/>
          <dgm:bulletEnabled val="1"/>
        </dgm:presLayoutVars>
      </dgm:prSet>
      <dgm:spPr/>
      <dgm:t>
        <a:bodyPr/>
        <a:lstStyle/>
        <a:p>
          <a:endParaRPr lang="en-CA"/>
        </a:p>
      </dgm:t>
    </dgm:pt>
    <dgm:pt modelId="{A10745D5-AD4B-4E43-93CF-6660E8A74385}" type="pres">
      <dgm:prSet presAssocID="{A524FAF5-9BC4-49E5-B687-054165B840D1}" presName="parTxOnlySpace" presStyleCnt="0"/>
      <dgm:spPr/>
    </dgm:pt>
    <dgm:pt modelId="{8D3508DA-936B-467B-A414-43578D2877F7}" type="pres">
      <dgm:prSet presAssocID="{CC0D18ED-6BC6-4EE3-A9C6-783252DF83A6}" presName="parTxOnly" presStyleLbl="node1" presStyleIdx="1" presStyleCnt="3">
        <dgm:presLayoutVars>
          <dgm:chMax val="0"/>
          <dgm:chPref val="0"/>
          <dgm:bulletEnabled val="1"/>
        </dgm:presLayoutVars>
      </dgm:prSet>
      <dgm:spPr/>
      <dgm:t>
        <a:bodyPr/>
        <a:lstStyle/>
        <a:p>
          <a:endParaRPr lang="en-CA"/>
        </a:p>
      </dgm:t>
    </dgm:pt>
    <dgm:pt modelId="{0F1DB951-6705-4FC2-8DD7-A1A435C8CF36}" type="pres">
      <dgm:prSet presAssocID="{56FC5F24-768C-4DFB-8FA5-A70B6BE26729}" presName="parTxOnlySpace" presStyleCnt="0"/>
      <dgm:spPr/>
    </dgm:pt>
    <dgm:pt modelId="{06000DED-4E2B-4932-8338-7DDCDA469EFA}" type="pres">
      <dgm:prSet presAssocID="{03FBA921-6757-46C3-998F-706C40F62612}" presName="parTxOnly" presStyleLbl="node1" presStyleIdx="2" presStyleCnt="3">
        <dgm:presLayoutVars>
          <dgm:chMax val="0"/>
          <dgm:chPref val="0"/>
          <dgm:bulletEnabled val="1"/>
        </dgm:presLayoutVars>
      </dgm:prSet>
      <dgm:spPr/>
      <dgm:t>
        <a:bodyPr/>
        <a:lstStyle/>
        <a:p>
          <a:endParaRPr lang="en-CA"/>
        </a:p>
      </dgm:t>
    </dgm:pt>
  </dgm:ptLst>
  <dgm:cxnLst>
    <dgm:cxn modelId="{6E831B74-0602-4DCA-996B-222D419CAB65}" srcId="{EA478E06-3E26-4893-B462-204821195381}" destId="{786051F4-739D-4B6F-849A-EB2407191D7F}" srcOrd="0" destOrd="0" parTransId="{8B74D4E4-0622-4184-9D40-2E1299E3858E}" sibTransId="{A524FAF5-9BC4-49E5-B687-054165B840D1}"/>
    <dgm:cxn modelId="{09A9488A-A6C5-4CC9-8F76-E408D853ED40}" type="presOf" srcId="{786051F4-739D-4B6F-849A-EB2407191D7F}" destId="{F5858375-1A0C-4EE4-8A12-444CFF5EF9B7}" srcOrd="0" destOrd="0" presId="urn:microsoft.com/office/officeart/2005/8/layout/chevron1"/>
    <dgm:cxn modelId="{7FC2EE9F-31BA-4B4D-A4D4-94B96F8B418E}" srcId="{EA478E06-3E26-4893-B462-204821195381}" destId="{CC0D18ED-6BC6-4EE3-A9C6-783252DF83A6}" srcOrd="1" destOrd="0" parTransId="{1D644B15-8F04-4D73-A737-419A5C1F807E}" sibTransId="{56FC5F24-768C-4DFB-8FA5-A70B6BE26729}"/>
    <dgm:cxn modelId="{569C2145-A566-4CCB-9F92-EF08800CF2B3}" srcId="{EA478E06-3E26-4893-B462-204821195381}" destId="{03FBA921-6757-46C3-998F-706C40F62612}" srcOrd="2" destOrd="0" parTransId="{C80A9143-6AF6-497C-99D8-5CFF8C886DA4}" sibTransId="{16E24B01-E4F5-4719-892F-D41519510365}"/>
    <dgm:cxn modelId="{BD16EA69-4E19-4732-936B-4604EAB0CEEF}" type="presOf" srcId="{EA478E06-3E26-4893-B462-204821195381}" destId="{47B14A05-2133-488F-8BC1-78F77F72B64B}" srcOrd="0" destOrd="0" presId="urn:microsoft.com/office/officeart/2005/8/layout/chevron1"/>
    <dgm:cxn modelId="{860BBB38-8A6C-4EB5-A297-E5895C77E050}" type="presOf" srcId="{CC0D18ED-6BC6-4EE3-A9C6-783252DF83A6}" destId="{8D3508DA-936B-467B-A414-43578D2877F7}" srcOrd="0" destOrd="0" presId="urn:microsoft.com/office/officeart/2005/8/layout/chevron1"/>
    <dgm:cxn modelId="{385ADD6D-5414-4868-AA64-20CFBC5439E0}" type="presOf" srcId="{03FBA921-6757-46C3-998F-706C40F62612}" destId="{06000DED-4E2B-4932-8338-7DDCDA469EFA}" srcOrd="0" destOrd="0" presId="urn:microsoft.com/office/officeart/2005/8/layout/chevron1"/>
    <dgm:cxn modelId="{0113711A-B1B7-45C4-9F7D-EFDEF0DA18CD}" type="presParOf" srcId="{47B14A05-2133-488F-8BC1-78F77F72B64B}" destId="{F5858375-1A0C-4EE4-8A12-444CFF5EF9B7}" srcOrd="0" destOrd="0" presId="urn:microsoft.com/office/officeart/2005/8/layout/chevron1"/>
    <dgm:cxn modelId="{205B24D2-30C5-4E7E-A1BE-1DDF66722CFB}" type="presParOf" srcId="{47B14A05-2133-488F-8BC1-78F77F72B64B}" destId="{A10745D5-AD4B-4E43-93CF-6660E8A74385}" srcOrd="1" destOrd="0" presId="urn:microsoft.com/office/officeart/2005/8/layout/chevron1"/>
    <dgm:cxn modelId="{8C19FFF3-62DD-4CAD-97C3-41068DF2847E}" type="presParOf" srcId="{47B14A05-2133-488F-8BC1-78F77F72B64B}" destId="{8D3508DA-936B-467B-A414-43578D2877F7}" srcOrd="2" destOrd="0" presId="urn:microsoft.com/office/officeart/2005/8/layout/chevron1"/>
    <dgm:cxn modelId="{2C4AC1AB-77D7-4460-8ABE-58184083AD83}" type="presParOf" srcId="{47B14A05-2133-488F-8BC1-78F77F72B64B}" destId="{0F1DB951-6705-4FC2-8DD7-A1A435C8CF36}" srcOrd="3" destOrd="0" presId="urn:microsoft.com/office/officeart/2005/8/layout/chevron1"/>
    <dgm:cxn modelId="{9496DDBD-5234-47D1-A230-0F965913618D}" type="presParOf" srcId="{47B14A05-2133-488F-8BC1-78F77F72B64B}" destId="{06000DED-4E2B-4932-8338-7DDCDA469EFA}"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A478E06-3E26-4893-B462-204821195381}" type="doc">
      <dgm:prSet loTypeId="urn:microsoft.com/office/officeart/2005/8/layout/chevron1" loCatId="process" qsTypeId="urn:microsoft.com/office/officeart/2005/8/quickstyle/simple1" qsCatId="simple" csTypeId="urn:microsoft.com/office/officeart/2005/8/colors/accent1_2" csCatId="accent1" phldr="1"/>
      <dgm:spPr/>
    </dgm:pt>
    <dgm:pt modelId="{786051F4-739D-4B6F-849A-EB2407191D7F}">
      <dgm:prSet phldrT="[Texte]" custT="1"/>
      <dgm:spPr>
        <a:noFill/>
        <a:ln w="38100">
          <a:solidFill>
            <a:srgbClr val="A66BA9"/>
          </a:solidFill>
        </a:ln>
      </dgm:spPr>
      <dgm:t>
        <a:bodyPr/>
        <a:lstStyle/>
        <a:p>
          <a:r>
            <a:rPr lang="fr-CA" sz="2000" b="1" dirty="0" smtClean="0">
              <a:solidFill>
                <a:schemeClr val="tx1"/>
              </a:solidFill>
            </a:rPr>
            <a:t>1. Communiquer avec le parti</a:t>
          </a:r>
          <a:endParaRPr lang="en-CA" sz="2000" b="1" dirty="0">
            <a:solidFill>
              <a:schemeClr val="tx1"/>
            </a:solidFill>
          </a:endParaRPr>
        </a:p>
      </dgm:t>
    </dgm:pt>
    <dgm:pt modelId="{8B74D4E4-0622-4184-9D40-2E1299E3858E}" type="parTrans" cxnId="{6E831B74-0602-4DCA-996B-222D419CAB65}">
      <dgm:prSet/>
      <dgm:spPr/>
      <dgm:t>
        <a:bodyPr/>
        <a:lstStyle/>
        <a:p>
          <a:endParaRPr lang="en-CA"/>
        </a:p>
      </dgm:t>
    </dgm:pt>
    <dgm:pt modelId="{A524FAF5-9BC4-49E5-B687-054165B840D1}" type="sibTrans" cxnId="{6E831B74-0602-4DCA-996B-222D419CAB65}">
      <dgm:prSet/>
      <dgm:spPr/>
      <dgm:t>
        <a:bodyPr/>
        <a:lstStyle/>
        <a:p>
          <a:endParaRPr lang="en-CA"/>
        </a:p>
      </dgm:t>
    </dgm:pt>
    <dgm:pt modelId="{CC0D18ED-6BC6-4EE3-A9C6-783252DF83A6}">
      <dgm:prSet phldrT="[Texte]" custT="1"/>
      <dgm:spPr>
        <a:noFill/>
        <a:ln w="38100">
          <a:solidFill>
            <a:srgbClr val="A66BA9"/>
          </a:solidFill>
        </a:ln>
      </dgm:spPr>
      <dgm:t>
        <a:bodyPr/>
        <a:lstStyle/>
        <a:p>
          <a:r>
            <a:rPr lang="fr-CA" sz="2000" b="1" dirty="0" smtClean="0">
              <a:solidFill>
                <a:schemeClr val="tx1"/>
              </a:solidFill>
            </a:rPr>
            <a:t>2. Obtenir l’appui du parti</a:t>
          </a:r>
          <a:endParaRPr lang="en-CA" sz="2000" b="1" dirty="0">
            <a:solidFill>
              <a:schemeClr val="tx1"/>
            </a:solidFill>
          </a:endParaRPr>
        </a:p>
      </dgm:t>
    </dgm:pt>
    <dgm:pt modelId="{1D644B15-8F04-4D73-A737-419A5C1F807E}" type="parTrans" cxnId="{7FC2EE9F-31BA-4B4D-A4D4-94B96F8B418E}">
      <dgm:prSet/>
      <dgm:spPr/>
      <dgm:t>
        <a:bodyPr/>
        <a:lstStyle/>
        <a:p>
          <a:endParaRPr lang="en-CA"/>
        </a:p>
      </dgm:t>
    </dgm:pt>
    <dgm:pt modelId="{56FC5F24-768C-4DFB-8FA5-A70B6BE26729}" type="sibTrans" cxnId="{7FC2EE9F-31BA-4B4D-A4D4-94B96F8B418E}">
      <dgm:prSet/>
      <dgm:spPr/>
      <dgm:t>
        <a:bodyPr/>
        <a:lstStyle/>
        <a:p>
          <a:endParaRPr lang="en-CA"/>
        </a:p>
      </dgm:t>
    </dgm:pt>
    <dgm:pt modelId="{03FBA921-6757-46C3-998F-706C40F62612}">
      <dgm:prSet phldrT="[Texte]" custT="1"/>
      <dgm:spPr>
        <a:solidFill>
          <a:srgbClr val="A66BA9"/>
        </a:solidFill>
        <a:ln w="38100">
          <a:noFill/>
        </a:ln>
      </dgm:spPr>
      <dgm:t>
        <a:bodyPr/>
        <a:lstStyle/>
        <a:p>
          <a:r>
            <a:rPr lang="fr-CA" sz="2000" b="1" dirty="0" smtClean="0">
              <a:solidFill>
                <a:schemeClr val="bg1"/>
              </a:solidFill>
            </a:rPr>
            <a:t>3. Être élu par les membres du parti</a:t>
          </a:r>
          <a:endParaRPr lang="en-CA" sz="2000" b="1" dirty="0">
            <a:solidFill>
              <a:schemeClr val="bg1"/>
            </a:solidFill>
          </a:endParaRPr>
        </a:p>
      </dgm:t>
    </dgm:pt>
    <dgm:pt modelId="{C80A9143-6AF6-497C-99D8-5CFF8C886DA4}" type="parTrans" cxnId="{569C2145-A566-4CCB-9F92-EF08800CF2B3}">
      <dgm:prSet/>
      <dgm:spPr/>
      <dgm:t>
        <a:bodyPr/>
        <a:lstStyle/>
        <a:p>
          <a:endParaRPr lang="en-CA"/>
        </a:p>
      </dgm:t>
    </dgm:pt>
    <dgm:pt modelId="{16E24B01-E4F5-4719-892F-D41519510365}" type="sibTrans" cxnId="{569C2145-A566-4CCB-9F92-EF08800CF2B3}">
      <dgm:prSet/>
      <dgm:spPr/>
      <dgm:t>
        <a:bodyPr/>
        <a:lstStyle/>
        <a:p>
          <a:endParaRPr lang="en-CA"/>
        </a:p>
      </dgm:t>
    </dgm:pt>
    <dgm:pt modelId="{47B14A05-2133-488F-8BC1-78F77F72B64B}" type="pres">
      <dgm:prSet presAssocID="{EA478E06-3E26-4893-B462-204821195381}" presName="Name0" presStyleCnt="0">
        <dgm:presLayoutVars>
          <dgm:dir/>
          <dgm:animLvl val="lvl"/>
          <dgm:resizeHandles val="exact"/>
        </dgm:presLayoutVars>
      </dgm:prSet>
      <dgm:spPr/>
    </dgm:pt>
    <dgm:pt modelId="{F5858375-1A0C-4EE4-8A12-444CFF5EF9B7}" type="pres">
      <dgm:prSet presAssocID="{786051F4-739D-4B6F-849A-EB2407191D7F}" presName="parTxOnly" presStyleLbl="node1" presStyleIdx="0" presStyleCnt="3">
        <dgm:presLayoutVars>
          <dgm:chMax val="0"/>
          <dgm:chPref val="0"/>
          <dgm:bulletEnabled val="1"/>
        </dgm:presLayoutVars>
      </dgm:prSet>
      <dgm:spPr/>
      <dgm:t>
        <a:bodyPr/>
        <a:lstStyle/>
        <a:p>
          <a:endParaRPr lang="en-CA"/>
        </a:p>
      </dgm:t>
    </dgm:pt>
    <dgm:pt modelId="{A10745D5-AD4B-4E43-93CF-6660E8A74385}" type="pres">
      <dgm:prSet presAssocID="{A524FAF5-9BC4-49E5-B687-054165B840D1}" presName="parTxOnlySpace" presStyleCnt="0"/>
      <dgm:spPr/>
    </dgm:pt>
    <dgm:pt modelId="{8D3508DA-936B-467B-A414-43578D2877F7}" type="pres">
      <dgm:prSet presAssocID="{CC0D18ED-6BC6-4EE3-A9C6-783252DF83A6}" presName="parTxOnly" presStyleLbl="node1" presStyleIdx="1" presStyleCnt="3">
        <dgm:presLayoutVars>
          <dgm:chMax val="0"/>
          <dgm:chPref val="0"/>
          <dgm:bulletEnabled val="1"/>
        </dgm:presLayoutVars>
      </dgm:prSet>
      <dgm:spPr/>
      <dgm:t>
        <a:bodyPr/>
        <a:lstStyle/>
        <a:p>
          <a:endParaRPr lang="en-CA"/>
        </a:p>
      </dgm:t>
    </dgm:pt>
    <dgm:pt modelId="{0F1DB951-6705-4FC2-8DD7-A1A435C8CF36}" type="pres">
      <dgm:prSet presAssocID="{56FC5F24-768C-4DFB-8FA5-A70B6BE26729}" presName="parTxOnlySpace" presStyleCnt="0"/>
      <dgm:spPr/>
    </dgm:pt>
    <dgm:pt modelId="{06000DED-4E2B-4932-8338-7DDCDA469EFA}" type="pres">
      <dgm:prSet presAssocID="{03FBA921-6757-46C3-998F-706C40F62612}" presName="parTxOnly" presStyleLbl="node1" presStyleIdx="2" presStyleCnt="3">
        <dgm:presLayoutVars>
          <dgm:chMax val="0"/>
          <dgm:chPref val="0"/>
          <dgm:bulletEnabled val="1"/>
        </dgm:presLayoutVars>
      </dgm:prSet>
      <dgm:spPr/>
      <dgm:t>
        <a:bodyPr/>
        <a:lstStyle/>
        <a:p>
          <a:endParaRPr lang="en-CA"/>
        </a:p>
      </dgm:t>
    </dgm:pt>
  </dgm:ptLst>
  <dgm:cxnLst>
    <dgm:cxn modelId="{96F97B94-C5DB-4828-ADBE-6DAB4DA3DB33}" type="presOf" srcId="{CC0D18ED-6BC6-4EE3-A9C6-783252DF83A6}" destId="{8D3508DA-936B-467B-A414-43578D2877F7}" srcOrd="0" destOrd="0" presId="urn:microsoft.com/office/officeart/2005/8/layout/chevron1"/>
    <dgm:cxn modelId="{6E831B74-0602-4DCA-996B-222D419CAB65}" srcId="{EA478E06-3E26-4893-B462-204821195381}" destId="{786051F4-739D-4B6F-849A-EB2407191D7F}" srcOrd="0" destOrd="0" parTransId="{8B74D4E4-0622-4184-9D40-2E1299E3858E}" sibTransId="{A524FAF5-9BC4-49E5-B687-054165B840D1}"/>
    <dgm:cxn modelId="{7FC2EE9F-31BA-4B4D-A4D4-94B96F8B418E}" srcId="{EA478E06-3E26-4893-B462-204821195381}" destId="{CC0D18ED-6BC6-4EE3-A9C6-783252DF83A6}" srcOrd="1" destOrd="0" parTransId="{1D644B15-8F04-4D73-A737-419A5C1F807E}" sibTransId="{56FC5F24-768C-4DFB-8FA5-A70B6BE26729}"/>
    <dgm:cxn modelId="{9CBA84D1-E9EE-46AB-AEC6-1DA0175B228E}" type="presOf" srcId="{EA478E06-3E26-4893-B462-204821195381}" destId="{47B14A05-2133-488F-8BC1-78F77F72B64B}" srcOrd="0" destOrd="0" presId="urn:microsoft.com/office/officeart/2005/8/layout/chevron1"/>
    <dgm:cxn modelId="{569C2145-A566-4CCB-9F92-EF08800CF2B3}" srcId="{EA478E06-3E26-4893-B462-204821195381}" destId="{03FBA921-6757-46C3-998F-706C40F62612}" srcOrd="2" destOrd="0" parTransId="{C80A9143-6AF6-497C-99D8-5CFF8C886DA4}" sibTransId="{16E24B01-E4F5-4719-892F-D41519510365}"/>
    <dgm:cxn modelId="{85C6B0A8-ABED-4AE0-83C7-54324AEE526A}" type="presOf" srcId="{03FBA921-6757-46C3-998F-706C40F62612}" destId="{06000DED-4E2B-4932-8338-7DDCDA469EFA}" srcOrd="0" destOrd="0" presId="urn:microsoft.com/office/officeart/2005/8/layout/chevron1"/>
    <dgm:cxn modelId="{095081CC-3805-4AFC-B8A2-B9E74771DAAF}" type="presOf" srcId="{786051F4-739D-4B6F-849A-EB2407191D7F}" destId="{F5858375-1A0C-4EE4-8A12-444CFF5EF9B7}" srcOrd="0" destOrd="0" presId="urn:microsoft.com/office/officeart/2005/8/layout/chevron1"/>
    <dgm:cxn modelId="{34B621D0-4E9F-4656-8F64-02FB1B38D11A}" type="presParOf" srcId="{47B14A05-2133-488F-8BC1-78F77F72B64B}" destId="{F5858375-1A0C-4EE4-8A12-444CFF5EF9B7}" srcOrd="0" destOrd="0" presId="urn:microsoft.com/office/officeart/2005/8/layout/chevron1"/>
    <dgm:cxn modelId="{36A44416-05A8-437E-8F69-20864E83A049}" type="presParOf" srcId="{47B14A05-2133-488F-8BC1-78F77F72B64B}" destId="{A10745D5-AD4B-4E43-93CF-6660E8A74385}" srcOrd="1" destOrd="0" presId="urn:microsoft.com/office/officeart/2005/8/layout/chevron1"/>
    <dgm:cxn modelId="{585F0767-36E7-4595-A37E-2E1F9998F2E2}" type="presParOf" srcId="{47B14A05-2133-488F-8BC1-78F77F72B64B}" destId="{8D3508DA-936B-467B-A414-43578D2877F7}" srcOrd="2" destOrd="0" presId="urn:microsoft.com/office/officeart/2005/8/layout/chevron1"/>
    <dgm:cxn modelId="{136DEF7E-F9A3-49A9-BEFC-534B9EB9753C}" type="presParOf" srcId="{47B14A05-2133-488F-8BC1-78F77F72B64B}" destId="{0F1DB951-6705-4FC2-8DD7-A1A435C8CF36}" srcOrd="3" destOrd="0" presId="urn:microsoft.com/office/officeart/2005/8/layout/chevron1"/>
    <dgm:cxn modelId="{F07F0BEB-3180-40B6-A042-38D1AC23EC49}" type="presParOf" srcId="{47B14A05-2133-488F-8BC1-78F77F72B64B}" destId="{06000DED-4E2B-4932-8338-7DDCDA469EFA}"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600668-BC62-4632-93C4-F47593B852F0}">
      <dsp:nvSpPr>
        <dsp:cNvPr id="0" name=""/>
        <dsp:cNvSpPr/>
      </dsp:nvSpPr>
      <dsp:spPr>
        <a:xfrm>
          <a:off x="778056" y="0"/>
          <a:ext cx="8817973" cy="5257800"/>
        </a:xfrm>
        <a:prstGeom prst="rightArrow">
          <a:avLst/>
        </a:prstGeom>
        <a:gradFill flip="none" rotWithShape="0">
          <a:gsLst>
            <a:gs pos="0">
              <a:srgbClr val="A66BA9">
                <a:tint val="66000"/>
                <a:satMod val="160000"/>
              </a:srgbClr>
            </a:gs>
            <a:gs pos="50000">
              <a:srgbClr val="A66BA9">
                <a:tint val="44500"/>
                <a:satMod val="160000"/>
              </a:srgbClr>
            </a:gs>
            <a:gs pos="100000">
              <a:srgbClr val="A66BA9">
                <a:tint val="23500"/>
                <a:satMod val="160000"/>
              </a:srgbClr>
            </a:gs>
          </a:gsLst>
          <a:lin ang="0" scaled="1"/>
          <a:tileRect/>
        </a:gradFill>
        <a:ln>
          <a:noFill/>
        </a:ln>
        <a:effectLst/>
      </dsp:spPr>
      <dsp:style>
        <a:lnRef idx="0">
          <a:scrgbClr r="0" g="0" b="0"/>
        </a:lnRef>
        <a:fillRef idx="1">
          <a:scrgbClr r="0" g="0" b="0"/>
        </a:fillRef>
        <a:effectRef idx="0">
          <a:scrgbClr r="0" g="0" b="0"/>
        </a:effectRef>
        <a:fontRef idx="minor"/>
      </dsp:style>
    </dsp:sp>
    <dsp:sp modelId="{61404B90-58C0-49A4-A8E3-B9A84F5D0A4D}">
      <dsp:nvSpPr>
        <dsp:cNvPr id="0" name=""/>
        <dsp:cNvSpPr/>
      </dsp:nvSpPr>
      <dsp:spPr>
        <a:xfrm>
          <a:off x="7870" y="1774507"/>
          <a:ext cx="1831768" cy="1708785"/>
        </a:xfrm>
        <a:prstGeom prst="rect">
          <a:avLst/>
        </a:prstGeom>
        <a:solidFill>
          <a:schemeClr val="bg1"/>
        </a:solidFill>
        <a:ln w="38100" cap="flat" cmpd="sng" algn="ctr">
          <a:solidFill>
            <a:srgbClr val="781D7D"/>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err="1" smtClean="0">
              <a:solidFill>
                <a:schemeClr val="tx1"/>
              </a:solidFill>
              <a:latin typeface="Arial" panose="020B0604020202020204" pitchFamily="34" charset="0"/>
              <a:cs typeface="Arial" panose="020B0604020202020204" pitchFamily="34" charset="0"/>
            </a:rPr>
            <a:t>Annoncer</a:t>
          </a:r>
          <a:r>
            <a:rPr lang="en-US" sz="1800" kern="1200" dirty="0" smtClean="0">
              <a:solidFill>
                <a:schemeClr val="tx1"/>
              </a:solidFill>
              <a:latin typeface="Arial" panose="020B0604020202020204" pitchFamily="34" charset="0"/>
              <a:cs typeface="Arial" panose="020B0604020202020204" pitchFamily="34" charset="0"/>
            </a:rPr>
            <a:t> </a:t>
          </a:r>
          <a:r>
            <a:rPr lang="en-US" sz="1800" kern="1200" dirty="0" err="1" smtClean="0">
              <a:solidFill>
                <a:schemeClr val="tx1"/>
              </a:solidFill>
              <a:latin typeface="Arial" panose="020B0604020202020204" pitchFamily="34" charset="0"/>
              <a:cs typeface="Arial" panose="020B0604020202020204" pitchFamily="34" charset="0"/>
            </a:rPr>
            <a:t>votre</a:t>
          </a:r>
          <a:r>
            <a:rPr lang="en-US" sz="1800" kern="1200" dirty="0" smtClean="0">
              <a:solidFill>
                <a:schemeClr val="tx1"/>
              </a:solidFill>
              <a:latin typeface="Arial" panose="020B0604020202020204" pitchFamily="34" charset="0"/>
              <a:cs typeface="Arial" panose="020B0604020202020204" pitchFamily="34" charset="0"/>
            </a:rPr>
            <a:t> intention de </a:t>
          </a:r>
          <a:r>
            <a:rPr lang="en-US" sz="1800" kern="1200" dirty="0" err="1" smtClean="0">
              <a:solidFill>
                <a:schemeClr val="tx1"/>
              </a:solidFill>
              <a:latin typeface="Arial" panose="020B0604020202020204" pitchFamily="34" charset="0"/>
              <a:cs typeface="Arial" panose="020B0604020202020204" pitchFamily="34" charset="0"/>
            </a:rPr>
            <a:t>vous</a:t>
          </a:r>
          <a:r>
            <a:rPr lang="en-US" sz="1800" kern="1200" dirty="0" smtClean="0">
              <a:solidFill>
                <a:schemeClr val="tx1"/>
              </a:solidFill>
              <a:latin typeface="Arial" panose="020B0604020202020204" pitchFamily="34" charset="0"/>
              <a:cs typeface="Arial" panose="020B0604020202020204" pitchFamily="34" charset="0"/>
            </a:rPr>
            <a:t> </a:t>
          </a:r>
          <a:r>
            <a:rPr lang="en-US" sz="1800" kern="1200" dirty="0" err="1" smtClean="0">
              <a:solidFill>
                <a:schemeClr val="tx1"/>
              </a:solidFill>
              <a:latin typeface="Arial" panose="020B0604020202020204" pitchFamily="34" charset="0"/>
              <a:cs typeface="Arial" panose="020B0604020202020204" pitchFamily="34" charset="0"/>
            </a:rPr>
            <a:t>présenter</a:t>
          </a:r>
          <a:endParaRPr lang="en-CA" sz="1800" kern="1200" dirty="0">
            <a:solidFill>
              <a:schemeClr val="tx1"/>
            </a:solidFill>
          </a:endParaRPr>
        </a:p>
      </dsp:txBody>
      <dsp:txXfrm>
        <a:off x="7870" y="1774507"/>
        <a:ext cx="1831768" cy="1708785"/>
      </dsp:txXfrm>
    </dsp:sp>
    <dsp:sp modelId="{F1C41B9C-570B-4BE6-93E4-E68CB98D04CB}">
      <dsp:nvSpPr>
        <dsp:cNvPr id="0" name=""/>
        <dsp:cNvSpPr/>
      </dsp:nvSpPr>
      <dsp:spPr>
        <a:xfrm>
          <a:off x="2139514" y="1774507"/>
          <a:ext cx="1831768" cy="1708785"/>
        </a:xfrm>
        <a:prstGeom prst="rect">
          <a:avLst/>
        </a:prstGeom>
        <a:solidFill>
          <a:schemeClr val="bg1"/>
        </a:solidFill>
        <a:ln w="38100" cap="flat" cmpd="sng" algn="ctr">
          <a:solidFill>
            <a:srgbClr val="781D7D"/>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solidFill>
              <a:latin typeface="Arial" panose="020B0604020202020204" pitchFamily="34" charset="0"/>
              <a:cs typeface="Arial" panose="020B0604020202020204" pitchFamily="34" charset="0"/>
            </a:rPr>
            <a:t>(</a:t>
          </a:r>
          <a:r>
            <a:rPr lang="en-US" sz="1800" kern="1200" dirty="0" err="1" smtClean="0">
              <a:solidFill>
                <a:schemeClr val="tx1"/>
              </a:solidFill>
              <a:latin typeface="Arial" panose="020B0604020202020204" pitchFamily="34" charset="0"/>
              <a:cs typeface="Arial" panose="020B0604020202020204" pitchFamily="34" charset="0"/>
            </a:rPr>
            <a:t>Obtenir</a:t>
          </a:r>
          <a:r>
            <a:rPr lang="en-US" sz="1800" kern="1200" dirty="0" smtClean="0">
              <a:solidFill>
                <a:schemeClr val="tx1"/>
              </a:solidFill>
              <a:latin typeface="Arial" panose="020B0604020202020204" pitchFamily="34" charset="0"/>
              <a:cs typeface="Arial" panose="020B0604020202020204" pitchFamily="34" charset="0"/>
            </a:rPr>
            <a:t> </a:t>
          </a:r>
          <a:r>
            <a:rPr lang="en-US" sz="1800" kern="1200" dirty="0" err="1" smtClean="0">
              <a:solidFill>
                <a:schemeClr val="tx1"/>
              </a:solidFill>
              <a:latin typeface="Arial" panose="020B0604020202020204" pitchFamily="34" charset="0"/>
              <a:cs typeface="Arial" panose="020B0604020202020204" pitchFamily="34" charset="0"/>
            </a:rPr>
            <a:t>l’appui</a:t>
          </a:r>
          <a:r>
            <a:rPr lang="en-US" sz="1800" kern="1200" dirty="0" smtClean="0">
              <a:solidFill>
                <a:schemeClr val="tx1"/>
              </a:solidFill>
              <a:latin typeface="Arial" panose="020B0604020202020204" pitchFamily="34" charset="0"/>
              <a:cs typeface="Arial" panose="020B0604020202020204" pitchFamily="34" charset="0"/>
            </a:rPr>
            <a:t> d’un </a:t>
          </a:r>
          <a:r>
            <a:rPr lang="en-US" sz="1800" kern="1200" dirty="0" err="1" smtClean="0">
              <a:solidFill>
                <a:schemeClr val="tx1"/>
              </a:solidFill>
              <a:latin typeface="Arial" panose="020B0604020202020204" pitchFamily="34" charset="0"/>
              <a:cs typeface="Arial" panose="020B0604020202020204" pitchFamily="34" charset="0"/>
            </a:rPr>
            <a:t>parti</a:t>
          </a:r>
          <a:r>
            <a:rPr lang="en-US" sz="1800" kern="1200" dirty="0" smtClean="0">
              <a:solidFill>
                <a:schemeClr val="tx1"/>
              </a:solidFill>
              <a:latin typeface="Arial" panose="020B0604020202020204" pitchFamily="34" charset="0"/>
              <a:cs typeface="Arial" panose="020B0604020202020204" pitchFamily="34" charset="0"/>
            </a:rPr>
            <a:t>)</a:t>
          </a:r>
          <a:endParaRPr lang="en-CA" sz="1800" kern="1200" dirty="0">
            <a:solidFill>
              <a:schemeClr val="tx1"/>
            </a:solidFill>
          </a:endParaRPr>
        </a:p>
      </dsp:txBody>
      <dsp:txXfrm>
        <a:off x="2139514" y="1774507"/>
        <a:ext cx="1831768" cy="1708785"/>
      </dsp:txXfrm>
    </dsp:sp>
    <dsp:sp modelId="{8F0A460E-A46E-4199-950B-399A248949BE}">
      <dsp:nvSpPr>
        <dsp:cNvPr id="0" name=""/>
        <dsp:cNvSpPr/>
      </dsp:nvSpPr>
      <dsp:spPr>
        <a:xfrm>
          <a:off x="4271158" y="1774507"/>
          <a:ext cx="1831768" cy="1708785"/>
        </a:xfrm>
        <a:prstGeom prst="rect">
          <a:avLst/>
        </a:prstGeom>
        <a:solidFill>
          <a:schemeClr val="bg1"/>
        </a:solidFill>
        <a:ln w="38100" cap="flat" cmpd="sng" algn="ctr">
          <a:solidFill>
            <a:srgbClr val="781D7D"/>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err="1" smtClean="0">
              <a:solidFill>
                <a:schemeClr val="tx1"/>
              </a:solidFill>
              <a:latin typeface="Arial" panose="020B0604020202020204" pitchFamily="34" charset="0"/>
              <a:cs typeface="Arial" panose="020B0604020202020204" pitchFamily="34" charset="0"/>
            </a:rPr>
            <a:t>Déclenchement</a:t>
          </a:r>
          <a:r>
            <a:rPr lang="en-US" sz="1800" kern="1200" dirty="0" smtClean="0">
              <a:solidFill>
                <a:schemeClr val="tx1"/>
              </a:solidFill>
              <a:latin typeface="Arial" panose="020B0604020202020204" pitchFamily="34" charset="0"/>
              <a:cs typeface="Arial" panose="020B0604020202020204" pitchFamily="34" charset="0"/>
            </a:rPr>
            <a:t> des </a:t>
          </a:r>
          <a:r>
            <a:rPr lang="en-US" sz="1800" kern="1200" dirty="0" err="1" smtClean="0">
              <a:solidFill>
                <a:schemeClr val="tx1"/>
              </a:solidFill>
              <a:latin typeface="Arial" panose="020B0604020202020204" pitchFamily="34" charset="0"/>
              <a:cs typeface="Arial" panose="020B0604020202020204" pitchFamily="34" charset="0"/>
            </a:rPr>
            <a:t>élections</a:t>
          </a:r>
          <a:endParaRPr lang="en-CA" sz="1800" kern="1200" dirty="0">
            <a:solidFill>
              <a:schemeClr val="tx1"/>
            </a:solidFill>
          </a:endParaRPr>
        </a:p>
      </dsp:txBody>
      <dsp:txXfrm>
        <a:off x="4271158" y="1774507"/>
        <a:ext cx="1831768" cy="1708785"/>
      </dsp:txXfrm>
    </dsp:sp>
    <dsp:sp modelId="{838E3CDB-096F-44A4-B061-5D106BF9E379}">
      <dsp:nvSpPr>
        <dsp:cNvPr id="0" name=""/>
        <dsp:cNvSpPr/>
      </dsp:nvSpPr>
      <dsp:spPr>
        <a:xfrm>
          <a:off x="6402802" y="1774507"/>
          <a:ext cx="1831768" cy="1708785"/>
        </a:xfrm>
        <a:prstGeom prst="rect">
          <a:avLst/>
        </a:prstGeom>
        <a:solidFill>
          <a:schemeClr val="bg1"/>
        </a:solidFill>
        <a:ln w="38100" cap="flat" cmpd="sng" algn="ctr">
          <a:solidFill>
            <a:srgbClr val="781D7D"/>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err="1" smtClean="0">
              <a:solidFill>
                <a:schemeClr val="tx1"/>
              </a:solidFill>
              <a:latin typeface="Arial" panose="020B0604020202020204" pitchFamily="34" charset="0"/>
              <a:cs typeface="Arial" panose="020B0604020202020204" pitchFamily="34" charset="0"/>
            </a:rPr>
            <a:t>S’inscrire</a:t>
          </a:r>
          <a:r>
            <a:rPr lang="en-US" sz="1800" kern="1200" dirty="0" smtClean="0">
              <a:solidFill>
                <a:schemeClr val="tx1"/>
              </a:solidFill>
              <a:latin typeface="Arial" panose="020B0604020202020204" pitchFamily="34" charset="0"/>
              <a:cs typeface="Arial" panose="020B0604020202020204" pitchFamily="34" charset="0"/>
            </a:rPr>
            <a:t> </a:t>
          </a:r>
          <a:r>
            <a:rPr lang="en-US" sz="1800" kern="1200" dirty="0" err="1" smtClean="0">
              <a:solidFill>
                <a:schemeClr val="tx1"/>
              </a:solidFill>
              <a:latin typeface="Arial" panose="020B0604020202020204" pitchFamily="34" charset="0"/>
              <a:cs typeface="Arial" panose="020B0604020202020204" pitchFamily="34" charset="0"/>
            </a:rPr>
            <a:t>comme</a:t>
          </a:r>
          <a:r>
            <a:rPr lang="en-US" sz="1800" kern="1200" dirty="0" smtClean="0">
              <a:solidFill>
                <a:schemeClr val="tx1"/>
              </a:solidFill>
              <a:latin typeface="Arial" panose="020B0604020202020204" pitchFamily="34" charset="0"/>
              <a:cs typeface="Arial" panose="020B0604020202020204" pitchFamily="34" charset="0"/>
            </a:rPr>
            <a:t> </a:t>
          </a:r>
          <a:r>
            <a:rPr lang="en-US" sz="1800" kern="1200" dirty="0" err="1" smtClean="0">
              <a:solidFill>
                <a:schemeClr val="tx1"/>
              </a:solidFill>
              <a:latin typeface="Arial" panose="020B0604020202020204" pitchFamily="34" charset="0"/>
              <a:cs typeface="Arial" panose="020B0604020202020204" pitchFamily="34" charset="0"/>
            </a:rPr>
            <a:t>candidat</a:t>
          </a:r>
          <a:endParaRPr lang="en-CA" sz="1800" kern="1200" dirty="0">
            <a:solidFill>
              <a:schemeClr val="tx1"/>
            </a:solidFill>
          </a:endParaRPr>
        </a:p>
      </dsp:txBody>
      <dsp:txXfrm>
        <a:off x="6402802" y="1774507"/>
        <a:ext cx="1831768" cy="1708785"/>
      </dsp:txXfrm>
    </dsp:sp>
    <dsp:sp modelId="{AA22CF80-DBF1-4F18-AC81-D983E316B20F}">
      <dsp:nvSpPr>
        <dsp:cNvPr id="0" name=""/>
        <dsp:cNvSpPr/>
      </dsp:nvSpPr>
      <dsp:spPr>
        <a:xfrm>
          <a:off x="8534446" y="1774507"/>
          <a:ext cx="1831768" cy="1708785"/>
        </a:xfrm>
        <a:prstGeom prst="rect">
          <a:avLst/>
        </a:prstGeom>
        <a:solidFill>
          <a:schemeClr val="bg1"/>
        </a:solidFill>
        <a:ln w="38100" cap="flat" cmpd="sng" algn="ctr">
          <a:solidFill>
            <a:srgbClr val="781D7D"/>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solidFill>
              <a:latin typeface="Arial" panose="020B0604020202020204" pitchFamily="34" charset="0"/>
              <a:cs typeface="Arial" panose="020B0604020202020204" pitchFamily="34" charset="0"/>
            </a:rPr>
            <a:t>Jour de </a:t>
          </a:r>
          <a:r>
            <a:rPr lang="en-US" sz="1800" kern="1200" dirty="0" err="1" smtClean="0">
              <a:solidFill>
                <a:schemeClr val="tx1"/>
              </a:solidFill>
              <a:latin typeface="Arial" panose="020B0604020202020204" pitchFamily="34" charset="0"/>
              <a:cs typeface="Arial" panose="020B0604020202020204" pitchFamily="34" charset="0"/>
            </a:rPr>
            <a:t>l’élection</a:t>
          </a:r>
          <a:endParaRPr lang="en-CA" sz="1800" kern="1200" dirty="0">
            <a:solidFill>
              <a:schemeClr val="tx1"/>
            </a:solidFill>
          </a:endParaRPr>
        </a:p>
      </dsp:txBody>
      <dsp:txXfrm>
        <a:off x="8534446" y="1774507"/>
        <a:ext cx="1831768" cy="17087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858375-1A0C-4EE4-8A12-444CFF5EF9B7}">
      <dsp:nvSpPr>
        <dsp:cNvPr id="0" name=""/>
        <dsp:cNvSpPr/>
      </dsp:nvSpPr>
      <dsp:spPr>
        <a:xfrm>
          <a:off x="3040" y="1588712"/>
          <a:ext cx="3704154" cy="1481661"/>
        </a:xfrm>
        <a:prstGeom prst="chevron">
          <a:avLst/>
        </a:prstGeom>
        <a:solidFill>
          <a:schemeClr val="bg1"/>
        </a:solidFill>
        <a:ln w="38100" cap="flat" cmpd="sng" algn="ctr">
          <a:solidFill>
            <a:srgbClr val="A66BA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lvl="0" algn="ctr" defTabSz="889000">
            <a:lnSpc>
              <a:spcPct val="90000"/>
            </a:lnSpc>
            <a:spcBef>
              <a:spcPct val="0"/>
            </a:spcBef>
            <a:spcAft>
              <a:spcPct val="35000"/>
            </a:spcAft>
          </a:pPr>
          <a:r>
            <a:rPr lang="fr-CA" sz="2000" b="1" kern="1200" dirty="0" smtClean="0">
              <a:solidFill>
                <a:schemeClr val="tx1"/>
              </a:solidFill>
            </a:rPr>
            <a:t>1. Communiquer avec le parti</a:t>
          </a:r>
          <a:endParaRPr lang="en-CA" sz="2000" b="1" kern="1200" dirty="0">
            <a:solidFill>
              <a:schemeClr val="tx1"/>
            </a:solidFill>
          </a:endParaRPr>
        </a:p>
      </dsp:txBody>
      <dsp:txXfrm>
        <a:off x="743871" y="1588712"/>
        <a:ext cx="2222493" cy="1481661"/>
      </dsp:txXfrm>
    </dsp:sp>
    <dsp:sp modelId="{8D3508DA-936B-467B-A414-43578D2877F7}">
      <dsp:nvSpPr>
        <dsp:cNvPr id="0" name=""/>
        <dsp:cNvSpPr/>
      </dsp:nvSpPr>
      <dsp:spPr>
        <a:xfrm>
          <a:off x="3336779" y="1588712"/>
          <a:ext cx="3704154" cy="1481661"/>
        </a:xfrm>
        <a:prstGeom prst="chevron">
          <a:avLst/>
        </a:prstGeom>
        <a:noFill/>
        <a:ln w="38100" cap="flat" cmpd="sng" algn="ctr">
          <a:solidFill>
            <a:srgbClr val="A66BA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lvl="0" algn="ctr" defTabSz="889000">
            <a:lnSpc>
              <a:spcPct val="90000"/>
            </a:lnSpc>
            <a:spcBef>
              <a:spcPct val="0"/>
            </a:spcBef>
            <a:spcAft>
              <a:spcPct val="35000"/>
            </a:spcAft>
          </a:pPr>
          <a:r>
            <a:rPr lang="fr-CA" sz="2000" b="1" kern="1200" dirty="0" smtClean="0">
              <a:solidFill>
                <a:schemeClr val="tx1"/>
              </a:solidFill>
            </a:rPr>
            <a:t>2. Obtenir l’appui du parti</a:t>
          </a:r>
          <a:endParaRPr lang="en-CA" sz="2000" b="1" kern="1200" dirty="0">
            <a:solidFill>
              <a:schemeClr val="tx1"/>
            </a:solidFill>
          </a:endParaRPr>
        </a:p>
      </dsp:txBody>
      <dsp:txXfrm>
        <a:off x="4077610" y="1588712"/>
        <a:ext cx="2222493" cy="1481661"/>
      </dsp:txXfrm>
    </dsp:sp>
    <dsp:sp modelId="{06000DED-4E2B-4932-8338-7DDCDA469EFA}">
      <dsp:nvSpPr>
        <dsp:cNvPr id="0" name=""/>
        <dsp:cNvSpPr/>
      </dsp:nvSpPr>
      <dsp:spPr>
        <a:xfrm>
          <a:off x="6670518" y="1588712"/>
          <a:ext cx="3704154" cy="1481661"/>
        </a:xfrm>
        <a:prstGeom prst="chevron">
          <a:avLst/>
        </a:prstGeom>
        <a:noFill/>
        <a:ln w="38100" cap="flat" cmpd="sng" algn="ctr">
          <a:solidFill>
            <a:srgbClr val="A66BA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lvl="0" algn="ctr" defTabSz="889000">
            <a:lnSpc>
              <a:spcPct val="90000"/>
            </a:lnSpc>
            <a:spcBef>
              <a:spcPct val="0"/>
            </a:spcBef>
            <a:spcAft>
              <a:spcPct val="35000"/>
            </a:spcAft>
          </a:pPr>
          <a:r>
            <a:rPr lang="fr-CA" sz="2000" b="1" kern="1200" dirty="0" smtClean="0">
              <a:solidFill>
                <a:schemeClr val="tx1"/>
              </a:solidFill>
            </a:rPr>
            <a:t>3. Être élu par les membres du parti</a:t>
          </a:r>
          <a:endParaRPr lang="en-CA" sz="2000" b="1" kern="1200" dirty="0">
            <a:solidFill>
              <a:schemeClr val="tx1"/>
            </a:solidFill>
          </a:endParaRPr>
        </a:p>
      </dsp:txBody>
      <dsp:txXfrm>
        <a:off x="7411349" y="1588712"/>
        <a:ext cx="2222493" cy="148166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858375-1A0C-4EE4-8A12-444CFF5EF9B7}">
      <dsp:nvSpPr>
        <dsp:cNvPr id="0" name=""/>
        <dsp:cNvSpPr/>
      </dsp:nvSpPr>
      <dsp:spPr>
        <a:xfrm>
          <a:off x="3040" y="1588712"/>
          <a:ext cx="3704154" cy="1481661"/>
        </a:xfrm>
        <a:prstGeom prst="chevron">
          <a:avLst/>
        </a:prstGeom>
        <a:solidFill>
          <a:srgbClr val="A66BA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lvl="0" algn="ctr" defTabSz="889000">
            <a:lnSpc>
              <a:spcPct val="90000"/>
            </a:lnSpc>
            <a:spcBef>
              <a:spcPct val="0"/>
            </a:spcBef>
            <a:spcAft>
              <a:spcPct val="35000"/>
            </a:spcAft>
          </a:pPr>
          <a:r>
            <a:rPr lang="fr-CA" sz="2000" b="1" kern="1200" dirty="0" smtClean="0"/>
            <a:t>1. Communiquer avec le parti</a:t>
          </a:r>
          <a:endParaRPr lang="en-CA" sz="2000" b="1" kern="1200" dirty="0"/>
        </a:p>
      </dsp:txBody>
      <dsp:txXfrm>
        <a:off x="743871" y="1588712"/>
        <a:ext cx="2222493" cy="1481661"/>
      </dsp:txXfrm>
    </dsp:sp>
    <dsp:sp modelId="{8D3508DA-936B-467B-A414-43578D2877F7}">
      <dsp:nvSpPr>
        <dsp:cNvPr id="0" name=""/>
        <dsp:cNvSpPr/>
      </dsp:nvSpPr>
      <dsp:spPr>
        <a:xfrm>
          <a:off x="3336779" y="1588712"/>
          <a:ext cx="3704154" cy="1481661"/>
        </a:xfrm>
        <a:prstGeom prst="chevron">
          <a:avLst/>
        </a:prstGeom>
        <a:noFill/>
        <a:ln w="38100" cap="flat" cmpd="sng" algn="ctr">
          <a:solidFill>
            <a:srgbClr val="A66BA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lvl="0" algn="ctr" defTabSz="889000">
            <a:lnSpc>
              <a:spcPct val="90000"/>
            </a:lnSpc>
            <a:spcBef>
              <a:spcPct val="0"/>
            </a:spcBef>
            <a:spcAft>
              <a:spcPct val="35000"/>
            </a:spcAft>
          </a:pPr>
          <a:r>
            <a:rPr lang="fr-CA" sz="2000" b="1" kern="1200" dirty="0" smtClean="0">
              <a:solidFill>
                <a:schemeClr val="tx1"/>
              </a:solidFill>
            </a:rPr>
            <a:t>2. Obtenir l’appui du parti</a:t>
          </a:r>
          <a:endParaRPr lang="en-CA" sz="2000" b="1" kern="1200" dirty="0">
            <a:solidFill>
              <a:schemeClr val="tx1"/>
            </a:solidFill>
          </a:endParaRPr>
        </a:p>
      </dsp:txBody>
      <dsp:txXfrm>
        <a:off x="4077610" y="1588712"/>
        <a:ext cx="2222493" cy="1481661"/>
      </dsp:txXfrm>
    </dsp:sp>
    <dsp:sp modelId="{06000DED-4E2B-4932-8338-7DDCDA469EFA}">
      <dsp:nvSpPr>
        <dsp:cNvPr id="0" name=""/>
        <dsp:cNvSpPr/>
      </dsp:nvSpPr>
      <dsp:spPr>
        <a:xfrm>
          <a:off x="6670518" y="1588712"/>
          <a:ext cx="3704154" cy="1481661"/>
        </a:xfrm>
        <a:prstGeom prst="chevron">
          <a:avLst/>
        </a:prstGeom>
        <a:noFill/>
        <a:ln w="38100" cap="flat" cmpd="sng" algn="ctr">
          <a:solidFill>
            <a:srgbClr val="A66BA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lvl="0" algn="ctr" defTabSz="889000">
            <a:lnSpc>
              <a:spcPct val="90000"/>
            </a:lnSpc>
            <a:spcBef>
              <a:spcPct val="0"/>
            </a:spcBef>
            <a:spcAft>
              <a:spcPct val="35000"/>
            </a:spcAft>
          </a:pPr>
          <a:r>
            <a:rPr lang="fr-CA" sz="2000" b="1" kern="1200" dirty="0" smtClean="0">
              <a:solidFill>
                <a:schemeClr val="tx1"/>
              </a:solidFill>
            </a:rPr>
            <a:t>3. Être élu par les membres du parti</a:t>
          </a:r>
          <a:endParaRPr lang="en-CA" sz="2000" b="1" kern="1200" dirty="0">
            <a:solidFill>
              <a:schemeClr val="tx1"/>
            </a:solidFill>
          </a:endParaRPr>
        </a:p>
      </dsp:txBody>
      <dsp:txXfrm>
        <a:off x="7411349" y="1588712"/>
        <a:ext cx="2222493" cy="148166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858375-1A0C-4EE4-8A12-444CFF5EF9B7}">
      <dsp:nvSpPr>
        <dsp:cNvPr id="0" name=""/>
        <dsp:cNvSpPr/>
      </dsp:nvSpPr>
      <dsp:spPr>
        <a:xfrm>
          <a:off x="3040" y="1588712"/>
          <a:ext cx="3704154" cy="1481661"/>
        </a:xfrm>
        <a:prstGeom prst="chevron">
          <a:avLst/>
        </a:prstGeom>
        <a:noFill/>
        <a:ln w="38100" cap="flat" cmpd="sng" algn="ctr">
          <a:solidFill>
            <a:srgbClr val="A66BA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lvl="0" algn="ctr" defTabSz="889000">
            <a:lnSpc>
              <a:spcPct val="90000"/>
            </a:lnSpc>
            <a:spcBef>
              <a:spcPct val="0"/>
            </a:spcBef>
            <a:spcAft>
              <a:spcPct val="35000"/>
            </a:spcAft>
          </a:pPr>
          <a:r>
            <a:rPr lang="fr-CA" sz="2000" b="1" kern="1200" dirty="0" smtClean="0">
              <a:solidFill>
                <a:schemeClr val="tx1"/>
              </a:solidFill>
            </a:rPr>
            <a:t>1. Communiquer avec le parti</a:t>
          </a:r>
          <a:endParaRPr lang="en-CA" sz="2000" b="1" kern="1200" dirty="0">
            <a:solidFill>
              <a:schemeClr val="tx1"/>
            </a:solidFill>
          </a:endParaRPr>
        </a:p>
      </dsp:txBody>
      <dsp:txXfrm>
        <a:off x="743871" y="1588712"/>
        <a:ext cx="2222493" cy="1481661"/>
      </dsp:txXfrm>
    </dsp:sp>
    <dsp:sp modelId="{8D3508DA-936B-467B-A414-43578D2877F7}">
      <dsp:nvSpPr>
        <dsp:cNvPr id="0" name=""/>
        <dsp:cNvSpPr/>
      </dsp:nvSpPr>
      <dsp:spPr>
        <a:xfrm>
          <a:off x="3336779" y="1588712"/>
          <a:ext cx="3704154" cy="1481661"/>
        </a:xfrm>
        <a:prstGeom prst="chevron">
          <a:avLst/>
        </a:prstGeom>
        <a:solidFill>
          <a:srgbClr val="A66BA9"/>
        </a:solidFill>
        <a:ln w="38100" cap="flat" cmpd="sng" algn="ctr">
          <a:solidFill>
            <a:srgbClr val="A66BA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lvl="0" algn="ctr" defTabSz="889000">
            <a:lnSpc>
              <a:spcPct val="90000"/>
            </a:lnSpc>
            <a:spcBef>
              <a:spcPct val="0"/>
            </a:spcBef>
            <a:spcAft>
              <a:spcPct val="35000"/>
            </a:spcAft>
          </a:pPr>
          <a:r>
            <a:rPr lang="fr-CA" sz="2000" b="1" kern="1200" dirty="0" smtClean="0">
              <a:solidFill>
                <a:schemeClr val="bg1"/>
              </a:solidFill>
            </a:rPr>
            <a:t>2. Obtenir l’appui du parti</a:t>
          </a:r>
          <a:endParaRPr lang="en-CA" sz="2000" b="1" kern="1200" dirty="0">
            <a:solidFill>
              <a:schemeClr val="bg1"/>
            </a:solidFill>
          </a:endParaRPr>
        </a:p>
      </dsp:txBody>
      <dsp:txXfrm>
        <a:off x="4077610" y="1588712"/>
        <a:ext cx="2222493" cy="1481661"/>
      </dsp:txXfrm>
    </dsp:sp>
    <dsp:sp modelId="{06000DED-4E2B-4932-8338-7DDCDA469EFA}">
      <dsp:nvSpPr>
        <dsp:cNvPr id="0" name=""/>
        <dsp:cNvSpPr/>
      </dsp:nvSpPr>
      <dsp:spPr>
        <a:xfrm>
          <a:off x="6670518" y="1588712"/>
          <a:ext cx="3704154" cy="1481661"/>
        </a:xfrm>
        <a:prstGeom prst="chevron">
          <a:avLst/>
        </a:prstGeom>
        <a:noFill/>
        <a:ln w="38100" cap="flat" cmpd="sng" algn="ctr">
          <a:solidFill>
            <a:srgbClr val="A66BA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lvl="0" algn="ctr" defTabSz="889000">
            <a:lnSpc>
              <a:spcPct val="90000"/>
            </a:lnSpc>
            <a:spcBef>
              <a:spcPct val="0"/>
            </a:spcBef>
            <a:spcAft>
              <a:spcPct val="35000"/>
            </a:spcAft>
          </a:pPr>
          <a:r>
            <a:rPr lang="fr-CA" sz="2000" b="1" kern="1200" dirty="0" smtClean="0">
              <a:solidFill>
                <a:schemeClr val="tx1"/>
              </a:solidFill>
            </a:rPr>
            <a:t>3. Être élu par les membres du parti</a:t>
          </a:r>
          <a:endParaRPr lang="en-CA" sz="2000" b="1" kern="1200" dirty="0">
            <a:solidFill>
              <a:schemeClr val="tx1"/>
            </a:solidFill>
          </a:endParaRPr>
        </a:p>
      </dsp:txBody>
      <dsp:txXfrm>
        <a:off x="7411349" y="1588712"/>
        <a:ext cx="2222493" cy="148166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858375-1A0C-4EE4-8A12-444CFF5EF9B7}">
      <dsp:nvSpPr>
        <dsp:cNvPr id="0" name=""/>
        <dsp:cNvSpPr/>
      </dsp:nvSpPr>
      <dsp:spPr>
        <a:xfrm>
          <a:off x="3040" y="1588712"/>
          <a:ext cx="3704154" cy="1481661"/>
        </a:xfrm>
        <a:prstGeom prst="chevron">
          <a:avLst/>
        </a:prstGeom>
        <a:noFill/>
        <a:ln w="38100" cap="flat" cmpd="sng" algn="ctr">
          <a:solidFill>
            <a:srgbClr val="A66BA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lvl="0" algn="ctr" defTabSz="889000">
            <a:lnSpc>
              <a:spcPct val="90000"/>
            </a:lnSpc>
            <a:spcBef>
              <a:spcPct val="0"/>
            </a:spcBef>
            <a:spcAft>
              <a:spcPct val="35000"/>
            </a:spcAft>
          </a:pPr>
          <a:r>
            <a:rPr lang="fr-CA" sz="2000" b="1" kern="1200" dirty="0" smtClean="0">
              <a:solidFill>
                <a:schemeClr val="tx1"/>
              </a:solidFill>
            </a:rPr>
            <a:t>1. Communiquer avec le parti</a:t>
          </a:r>
          <a:endParaRPr lang="en-CA" sz="2000" b="1" kern="1200" dirty="0">
            <a:solidFill>
              <a:schemeClr val="tx1"/>
            </a:solidFill>
          </a:endParaRPr>
        </a:p>
      </dsp:txBody>
      <dsp:txXfrm>
        <a:off x="743871" y="1588712"/>
        <a:ext cx="2222493" cy="1481661"/>
      </dsp:txXfrm>
    </dsp:sp>
    <dsp:sp modelId="{8D3508DA-936B-467B-A414-43578D2877F7}">
      <dsp:nvSpPr>
        <dsp:cNvPr id="0" name=""/>
        <dsp:cNvSpPr/>
      </dsp:nvSpPr>
      <dsp:spPr>
        <a:xfrm>
          <a:off x="3336779" y="1588712"/>
          <a:ext cx="3704154" cy="1481661"/>
        </a:xfrm>
        <a:prstGeom prst="chevron">
          <a:avLst/>
        </a:prstGeom>
        <a:noFill/>
        <a:ln w="38100" cap="flat" cmpd="sng" algn="ctr">
          <a:solidFill>
            <a:srgbClr val="A66BA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lvl="0" algn="ctr" defTabSz="889000">
            <a:lnSpc>
              <a:spcPct val="90000"/>
            </a:lnSpc>
            <a:spcBef>
              <a:spcPct val="0"/>
            </a:spcBef>
            <a:spcAft>
              <a:spcPct val="35000"/>
            </a:spcAft>
          </a:pPr>
          <a:r>
            <a:rPr lang="fr-CA" sz="2000" b="1" kern="1200" dirty="0" smtClean="0">
              <a:solidFill>
                <a:schemeClr val="tx1"/>
              </a:solidFill>
            </a:rPr>
            <a:t>2. Obtenir l’appui du parti</a:t>
          </a:r>
          <a:endParaRPr lang="en-CA" sz="2000" b="1" kern="1200" dirty="0">
            <a:solidFill>
              <a:schemeClr val="tx1"/>
            </a:solidFill>
          </a:endParaRPr>
        </a:p>
      </dsp:txBody>
      <dsp:txXfrm>
        <a:off x="4077610" y="1588712"/>
        <a:ext cx="2222493" cy="1481661"/>
      </dsp:txXfrm>
    </dsp:sp>
    <dsp:sp modelId="{06000DED-4E2B-4932-8338-7DDCDA469EFA}">
      <dsp:nvSpPr>
        <dsp:cNvPr id="0" name=""/>
        <dsp:cNvSpPr/>
      </dsp:nvSpPr>
      <dsp:spPr>
        <a:xfrm>
          <a:off x="6670518" y="1588712"/>
          <a:ext cx="3704154" cy="1481661"/>
        </a:xfrm>
        <a:prstGeom prst="chevron">
          <a:avLst/>
        </a:prstGeom>
        <a:solidFill>
          <a:srgbClr val="A66BA9"/>
        </a:solidFill>
        <a:ln w="381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lvl="0" algn="ctr" defTabSz="889000">
            <a:lnSpc>
              <a:spcPct val="90000"/>
            </a:lnSpc>
            <a:spcBef>
              <a:spcPct val="0"/>
            </a:spcBef>
            <a:spcAft>
              <a:spcPct val="35000"/>
            </a:spcAft>
          </a:pPr>
          <a:r>
            <a:rPr lang="fr-CA" sz="2000" b="1" kern="1200" dirty="0" smtClean="0">
              <a:solidFill>
                <a:schemeClr val="bg1"/>
              </a:solidFill>
            </a:rPr>
            <a:t>3. Être élu par les membres du parti</a:t>
          </a:r>
          <a:endParaRPr lang="en-CA" sz="2000" b="1" kern="1200" dirty="0">
            <a:solidFill>
              <a:schemeClr val="bg1"/>
            </a:solidFill>
          </a:endParaRPr>
        </a:p>
      </dsp:txBody>
      <dsp:txXfrm>
        <a:off x="7411349" y="1588712"/>
        <a:ext cx="2222493" cy="148166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BE5FEA-50AE-5041-9990-6C9438E76F27}" type="datetimeFigureOut">
              <a:rPr lang="en-US" smtClean="0"/>
              <a:t>6/2/2020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946035-1683-4442-8A71-865F96034CA9}" type="slidenum">
              <a:rPr lang="en-US" smtClean="0"/>
              <a:t>‹#›</a:t>
            </a:fld>
            <a:endParaRPr lang="en-US"/>
          </a:p>
        </p:txBody>
      </p:sp>
    </p:spTree>
    <p:extLst>
      <p:ext uri="{BB962C8B-B14F-4D97-AF65-F5344CB8AC3E}">
        <p14:creationId xmlns:p14="http://schemas.microsoft.com/office/powerpoint/2010/main" val="2987025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b="1" kern="1200" dirty="0" smtClean="0">
                <a:solidFill>
                  <a:schemeClr val="tx1"/>
                </a:solidFill>
                <a:effectLst/>
                <a:latin typeface="+mn-lt"/>
                <a:ea typeface="+mn-ea"/>
                <a:cs typeface="+mn-cs"/>
              </a:rPr>
              <a:t>DITES</a:t>
            </a:r>
            <a:r>
              <a:rPr lang="fr-CA" sz="1200" kern="1200" dirty="0" smtClean="0">
                <a:solidFill>
                  <a:schemeClr val="tx1"/>
                </a:solidFill>
                <a:effectLst/>
                <a:latin typeface="+mn-lt"/>
                <a:ea typeface="+mn-ea"/>
                <a:cs typeface="+mn-cs"/>
              </a:rPr>
              <a:t> : Bienvenue à cet exposé sur la tenue d’une campagne électorale.</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b="1" kern="1200" dirty="0" smtClean="0">
                <a:solidFill>
                  <a:schemeClr val="tx1"/>
                </a:solidFill>
                <a:effectLst/>
                <a:latin typeface="+mn-lt"/>
                <a:ea typeface="+mn-ea"/>
                <a:cs typeface="+mn-cs"/>
              </a:rPr>
              <a:t>PRÉSENTEZ-VOUS (voir l’annexe A (</a:t>
            </a:r>
            <a:r>
              <a:rPr lang="fr-CA" sz="1200" b="1" i="1" kern="1200" dirty="0" smtClean="0">
                <a:solidFill>
                  <a:schemeClr val="tx1"/>
                </a:solidFill>
                <a:effectLst/>
                <a:latin typeface="+mn-lt"/>
                <a:ea typeface="+mn-ea"/>
                <a:cs typeface="+mn-cs"/>
              </a:rPr>
              <a:t>Présentez-vous</a:t>
            </a:r>
            <a:r>
              <a:rPr lang="fr-CA" sz="1200" b="1" kern="1200" dirty="0" smtClean="0">
                <a:solidFill>
                  <a:schemeClr val="tx1"/>
                </a:solidFill>
                <a:effectLst/>
                <a:latin typeface="+mn-lt"/>
                <a:ea typeface="+mn-ea"/>
                <a:cs typeface="+mn-cs"/>
              </a:rPr>
              <a:t>) du Guide de l’organisateur.</a:t>
            </a:r>
            <a:endParaRPr lang="en-US" dirty="0"/>
          </a:p>
        </p:txBody>
      </p:sp>
      <p:sp>
        <p:nvSpPr>
          <p:cNvPr id="4" name="Slide Number Placeholder 3"/>
          <p:cNvSpPr>
            <a:spLocks noGrp="1"/>
          </p:cNvSpPr>
          <p:nvPr>
            <p:ph type="sldNum" sz="quarter" idx="5"/>
          </p:nvPr>
        </p:nvSpPr>
        <p:spPr/>
        <p:txBody>
          <a:bodyPr/>
          <a:lstStyle/>
          <a:p>
            <a:fld id="{74946035-1683-4442-8A71-865F96034CA9}" type="slidenum">
              <a:rPr lang="en-US" smtClean="0"/>
              <a:t>1</a:t>
            </a:fld>
            <a:endParaRPr lang="en-US"/>
          </a:p>
        </p:txBody>
      </p:sp>
    </p:spTree>
    <p:extLst>
      <p:ext uri="{BB962C8B-B14F-4D97-AF65-F5344CB8AC3E}">
        <p14:creationId xmlns:p14="http://schemas.microsoft.com/office/powerpoint/2010/main" val="18826539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SI VOUS NE PRÉSENTEZ PAS LA VIDÉO DE</a:t>
            </a:r>
            <a:r>
              <a:rPr lang="en-CA" b="1" baseline="0" dirty="0" smtClean="0"/>
              <a:t> LA DIAPO 7</a:t>
            </a:r>
          </a:p>
          <a:p>
            <a:endParaRPr lang="en-CA" b="1" dirty="0"/>
          </a:p>
          <a:p>
            <a:r>
              <a:rPr lang="en-CA" b="1" dirty="0" err="1" smtClean="0"/>
              <a:t>Dites</a:t>
            </a:r>
            <a:r>
              <a:rPr lang="en-CA" dirty="0" smtClean="0"/>
              <a:t>: </a:t>
            </a:r>
            <a:r>
              <a:rPr lang="fr-CA" sz="1200" i="0" kern="1200" dirty="0" smtClean="0">
                <a:solidFill>
                  <a:schemeClr val="tx1"/>
                </a:solidFill>
                <a:effectLst/>
                <a:latin typeface="+mn-lt"/>
                <a:ea typeface="+mn-ea"/>
                <a:cs typeface="+mn-cs"/>
              </a:rPr>
              <a:t>Si vous vous présentez aux élections comme candidat d’un parti politique, les choses ne se déroulent pas de la même manière.</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 </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Un parti politique est un regroupement de personnes qui ont la même vision de la façon dont le pays devrait être gouverné. Cette vision est ce qui amène de</a:t>
            </a:r>
            <a:r>
              <a:rPr lang="fr-CA" sz="1200" i="0" kern="1200" baseline="0" dirty="0" smtClean="0">
                <a:solidFill>
                  <a:schemeClr val="tx1"/>
                </a:solidFill>
                <a:effectLst/>
                <a:latin typeface="+mn-lt"/>
                <a:ea typeface="+mn-ea"/>
                <a:cs typeface="+mn-cs"/>
              </a:rPr>
              <a:t> nombreuses personnes</a:t>
            </a:r>
            <a:r>
              <a:rPr lang="fr-CA" sz="1200" i="0" kern="1200" dirty="0" smtClean="0">
                <a:solidFill>
                  <a:schemeClr val="tx1"/>
                </a:solidFill>
                <a:effectLst/>
                <a:latin typeface="+mn-lt"/>
                <a:ea typeface="+mn-ea"/>
                <a:cs typeface="+mn-cs"/>
              </a:rPr>
              <a:t> à devenir membres et candidats d’un parti. Il y a au Canada nombre de partis parmi lesquels choisir. En devenant candidat pour un parti, vous devenez le porteur local de sa vision. </a:t>
            </a:r>
            <a:endParaRPr lang="en-CA" sz="120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4946035-1683-4442-8A71-865F96034CA9}" type="slidenum">
              <a:rPr lang="en-US" smtClean="0"/>
              <a:t>10</a:t>
            </a:fld>
            <a:endParaRPr lang="en-US"/>
          </a:p>
        </p:txBody>
      </p:sp>
    </p:spTree>
    <p:extLst>
      <p:ext uri="{BB962C8B-B14F-4D97-AF65-F5344CB8AC3E}">
        <p14:creationId xmlns:p14="http://schemas.microsoft.com/office/powerpoint/2010/main" val="1508665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SI VOUS NE PRÉSENTEZ PAS LA VIDÉO DE</a:t>
            </a:r>
            <a:r>
              <a:rPr lang="en-CA" b="1" baseline="0" dirty="0" smtClean="0"/>
              <a:t> LA DIAPO 7</a:t>
            </a:r>
          </a:p>
          <a:p>
            <a:endParaRPr lang="en-CA" b="1" dirty="0"/>
          </a:p>
          <a:p>
            <a:pPr marL="0" marR="0" indent="0" algn="l" defTabSz="914400" rtl="0" eaLnBrk="1" fontAlgn="auto" latinLnBrk="0" hangingPunct="1">
              <a:lnSpc>
                <a:spcPct val="100000"/>
              </a:lnSpc>
              <a:spcBef>
                <a:spcPts val="0"/>
              </a:spcBef>
              <a:spcAft>
                <a:spcPts val="0"/>
              </a:spcAft>
              <a:buClrTx/>
              <a:buSzTx/>
              <a:buFontTx/>
              <a:buNone/>
              <a:tabLst/>
              <a:defRPr/>
            </a:pPr>
            <a:r>
              <a:rPr lang="en-CA" b="1" dirty="0" err="1" smtClean="0"/>
              <a:t>Dites</a:t>
            </a:r>
            <a:r>
              <a:rPr lang="en-CA" dirty="0" smtClean="0"/>
              <a:t>:</a:t>
            </a:r>
            <a:r>
              <a:rPr lang="fr-CA" sz="1200" i="0" kern="1200" dirty="0" smtClean="0">
                <a:solidFill>
                  <a:schemeClr val="tx1"/>
                </a:solidFill>
                <a:effectLst/>
                <a:latin typeface="+mn-lt"/>
                <a:ea typeface="+mn-ea"/>
                <a:cs typeface="+mn-cs"/>
              </a:rPr>
              <a:t> Pendant les élections, les candidats d’un parti donné ont en commun certaines choses : des ressources, un programme, une marque nationale et un but </a:t>
            </a:r>
            <a:r>
              <a:rPr lang="fr-CA" sz="1200" kern="1200" dirty="0" smtClean="0">
                <a:solidFill>
                  <a:schemeClr val="tx1"/>
                </a:solidFill>
                <a:effectLst/>
                <a:latin typeface="+mn-lt"/>
                <a:ea typeface="+mn-ea"/>
                <a:cs typeface="+mn-cs"/>
              </a:rPr>
              <a:t>commun de s’unir pour voir le chef du parti au poste de premier ministre.</a:t>
            </a:r>
            <a:endParaRPr lang="fr-CA" sz="1200"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CA" sz="1200"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CA" sz="1200" i="0" kern="1200" dirty="0" smtClean="0">
                <a:solidFill>
                  <a:schemeClr val="tx1"/>
                </a:solidFill>
                <a:effectLst/>
                <a:latin typeface="+mn-lt"/>
                <a:ea typeface="+mn-ea"/>
                <a:cs typeface="+mn-cs"/>
              </a:rPr>
              <a:t>Que ce soit pendant la campagne ou après votre élection, le fait d’être candidat pour un parti ou d’être l’un des députés élus du parti signifiera vraisemblablement que vous disposerez du soutien que l’on obtient naturellement à titre de membre d’une équipe, et que cette équipe vous chargera sans doute de quelques responsabilités et attentes supplémentaires. </a:t>
            </a:r>
            <a:endParaRPr lang="en-CA" i="0" dirty="0" smtClean="0"/>
          </a:p>
          <a:p>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Quand vous briguez les suffrages pour un parti, vous bénéficiez du soutien de ce parti. Dans certains cas, les bénévoles, donateurs et partisans existants du parti peuvent aussi souhaiter soutenir votre campagne en faisant la contribution de leur temps, de leur argent et de leur vote.</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 </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Bien que ce soutien puisse être utile, les partis s’attendent, pour la plupart, à ce que vous demandiez des contributions monétaires, du soutien bénévole et l’appui électoral auprès</a:t>
            </a:r>
            <a:r>
              <a:rPr lang="fr-CA" sz="1200" i="0" kern="1200" baseline="0" dirty="0" smtClean="0">
                <a:solidFill>
                  <a:schemeClr val="tx1"/>
                </a:solidFill>
                <a:effectLst/>
                <a:latin typeface="+mn-lt"/>
                <a:ea typeface="+mn-ea"/>
                <a:cs typeface="+mn-cs"/>
              </a:rPr>
              <a:t> </a:t>
            </a:r>
            <a:r>
              <a:rPr lang="fr-CA" sz="1200" i="0" kern="1200" dirty="0" smtClean="0">
                <a:solidFill>
                  <a:schemeClr val="tx1"/>
                </a:solidFill>
                <a:effectLst/>
                <a:latin typeface="+mn-lt"/>
                <a:ea typeface="+mn-ea"/>
                <a:cs typeface="+mn-cs"/>
              </a:rPr>
              <a:t>de vos propres réseaux.</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 </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Si vous gagnez les élections, on s’attendra généralement à ce que vous collaboriez avec d’autres élus de votre parti à l’avancement des questions qui sont importantes pour le parti, souvent à la tête du bureau du parti. </a:t>
            </a:r>
          </a:p>
          <a:p>
            <a:pPr marL="0" marR="0" indent="0" algn="l" defTabSz="914400" rtl="0" eaLnBrk="1" fontAlgn="auto" latinLnBrk="0" hangingPunct="1">
              <a:lnSpc>
                <a:spcPct val="100000"/>
              </a:lnSpc>
              <a:spcBef>
                <a:spcPts val="0"/>
              </a:spcBef>
              <a:spcAft>
                <a:spcPts val="0"/>
              </a:spcAft>
              <a:buClrTx/>
              <a:buSzTx/>
              <a:buFontTx/>
              <a:buNone/>
              <a:tabLst/>
              <a:defRPr/>
            </a:pPr>
            <a:endParaRPr lang="fr-CA" sz="1200" i="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4946035-1683-4442-8A71-865F96034CA9}" type="slidenum">
              <a:rPr lang="en-US" smtClean="0"/>
              <a:t>11</a:t>
            </a:fld>
            <a:endParaRPr lang="en-US"/>
          </a:p>
        </p:txBody>
      </p:sp>
    </p:spTree>
    <p:extLst>
      <p:ext uri="{BB962C8B-B14F-4D97-AF65-F5344CB8AC3E}">
        <p14:creationId xmlns:p14="http://schemas.microsoft.com/office/powerpoint/2010/main" val="29886395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SI VOUS NE PRÉSENTEZ PAS LA VIDÉO DE</a:t>
            </a:r>
            <a:r>
              <a:rPr lang="en-CA" b="1" baseline="0" dirty="0" smtClean="0"/>
              <a:t> LA DIAPO 7</a:t>
            </a:r>
          </a:p>
          <a:p>
            <a:endParaRPr lang="en-CA" b="1" dirty="0"/>
          </a:p>
          <a:p>
            <a:pPr defTabSz="462458">
              <a:defRPr/>
            </a:pPr>
            <a:r>
              <a:rPr lang="en-CA" b="1" dirty="0" err="1" smtClean="0"/>
              <a:t>Dites</a:t>
            </a:r>
            <a:r>
              <a:rPr lang="en-CA" dirty="0" smtClean="0"/>
              <a:t>: </a:t>
            </a:r>
            <a:endParaRPr lang="en-CA" b="1" dirty="0"/>
          </a:p>
          <a:p>
            <a:r>
              <a:rPr lang="fr-CA" sz="1200" i="0" kern="1200" dirty="0" smtClean="0">
                <a:solidFill>
                  <a:schemeClr val="tx1"/>
                </a:solidFill>
                <a:effectLst/>
                <a:latin typeface="+mn-lt"/>
                <a:ea typeface="+mn-ea"/>
                <a:cs typeface="+mn-cs"/>
              </a:rPr>
              <a:t>Pour se présenter à des élections générales, les candidats de partis et les candidats indépendants doivent, les uns comme les autres, se conformer au processus prescrit par Élections Canada pour inscrire leur candidature. Cela comprend l’obtention d’un nombre suffisant de signatures de citoyens canadiens de 18 ans ou plus de leur circonscription.</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 </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Si vous souhaitez être candidat pour un parti politique, vous devez d’abord obtenir l’aval de ce parti. </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 </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Les partis décident habituellement de tenir une investiture ou de sélectionner, simplement, leur candidat. </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 </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Si un parti jouit d’une solide présence locale et de plusieurs membres actifs dans la</a:t>
            </a:r>
            <a:r>
              <a:rPr lang="fr-CA" sz="1200" i="0" kern="1200" baseline="0" dirty="0" smtClean="0">
                <a:solidFill>
                  <a:schemeClr val="tx1"/>
                </a:solidFill>
                <a:effectLst/>
                <a:latin typeface="+mn-lt"/>
                <a:ea typeface="+mn-ea"/>
                <a:cs typeface="+mn-cs"/>
              </a:rPr>
              <a:t> circonscription</a:t>
            </a:r>
            <a:r>
              <a:rPr lang="fr-CA" sz="1200" i="0" kern="1200" dirty="0" smtClean="0">
                <a:solidFill>
                  <a:schemeClr val="tx1"/>
                </a:solidFill>
                <a:effectLst/>
                <a:latin typeface="+mn-lt"/>
                <a:ea typeface="+mn-ea"/>
                <a:cs typeface="+mn-cs"/>
              </a:rPr>
              <a:t>, ce parti recourra plus probablement à une investiture pour sélectionner son candidat.</a:t>
            </a:r>
            <a:endParaRPr lang="en-CA" i="0" dirty="0"/>
          </a:p>
        </p:txBody>
      </p:sp>
      <p:sp>
        <p:nvSpPr>
          <p:cNvPr id="4" name="Slide Number Placeholder 3"/>
          <p:cNvSpPr>
            <a:spLocks noGrp="1"/>
          </p:cNvSpPr>
          <p:nvPr>
            <p:ph type="sldNum" sz="quarter" idx="5"/>
          </p:nvPr>
        </p:nvSpPr>
        <p:spPr/>
        <p:txBody>
          <a:bodyPr/>
          <a:lstStyle/>
          <a:p>
            <a:fld id="{74946035-1683-4442-8A71-865F96034CA9}" type="slidenum">
              <a:rPr lang="en-US" smtClean="0"/>
              <a:t>12</a:t>
            </a:fld>
            <a:endParaRPr lang="en-US"/>
          </a:p>
        </p:txBody>
      </p:sp>
    </p:spTree>
    <p:extLst>
      <p:ext uri="{BB962C8B-B14F-4D97-AF65-F5344CB8AC3E}">
        <p14:creationId xmlns:p14="http://schemas.microsoft.com/office/powerpoint/2010/main" val="11102885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SI VOUS NE PRÉSENTEZ PAS LA VIDÉO DE</a:t>
            </a:r>
            <a:r>
              <a:rPr lang="en-CA" b="1" baseline="0" dirty="0" smtClean="0"/>
              <a:t> LA DIAPO 7</a:t>
            </a:r>
          </a:p>
          <a:p>
            <a:endParaRPr lang="en-CA" b="1" dirty="0"/>
          </a:p>
          <a:p>
            <a:pPr defTabSz="462458">
              <a:defRPr/>
            </a:pPr>
            <a:r>
              <a:rPr lang="en-CA" b="1" dirty="0" err="1" smtClean="0"/>
              <a:t>Dites</a:t>
            </a:r>
            <a:r>
              <a:rPr lang="en-CA" dirty="0" smtClean="0"/>
              <a:t>: </a:t>
            </a:r>
            <a:endParaRPr lang="en-CA" b="1" dirty="0"/>
          </a:p>
          <a:p>
            <a:r>
              <a:rPr lang="fr-CA" sz="1200" i="0" kern="1200" dirty="0" smtClean="0">
                <a:solidFill>
                  <a:schemeClr val="tx1"/>
                </a:solidFill>
                <a:effectLst/>
                <a:latin typeface="+mn-lt"/>
                <a:ea typeface="+mn-ea"/>
                <a:cs typeface="+mn-cs"/>
              </a:rPr>
              <a:t>Bien que le parcours vers la mise en candidature diffère légèrement selon le parti, le processus global est le même. </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 </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Il entend généralement que le candidat a pris contact avec le parti, a été investi à titre de représentant potentiel du parti et a été élu à ce titre par les membres de ce parti. </a:t>
            </a:r>
          </a:p>
          <a:p>
            <a:endParaRPr lang="en-US" i="0" dirty="0"/>
          </a:p>
          <a:p>
            <a:pPr defTabSz="462458">
              <a:defRPr/>
            </a:pPr>
            <a:r>
              <a:rPr lang="fr-CA" sz="1200" i="0" kern="1200" dirty="0" smtClean="0">
                <a:solidFill>
                  <a:schemeClr val="tx1"/>
                </a:solidFill>
                <a:effectLst/>
                <a:latin typeface="+mn-lt"/>
                <a:ea typeface="+mn-ea"/>
                <a:cs typeface="+mn-cs"/>
              </a:rPr>
              <a:t>Toute personne qui souhaite se présenter comme député peut réussir à faire inscrire son nom sur les bulletins de vote et différents parcours peuvent l’y mener. Dans le cas des candidats indépendants, ce parcours est simple. Les candidats voulant s’affilier à un parti, pour leur part, doivent obtenir l’aval de ce parti et, parfois, cela entend qu’ils doivent affronter d’autres membres du parti qui partagent les mêmes ambitions.</a:t>
            </a:r>
            <a:endParaRPr lang="en-CA" i="0" dirty="0"/>
          </a:p>
        </p:txBody>
      </p:sp>
      <p:sp>
        <p:nvSpPr>
          <p:cNvPr id="4" name="Slide Number Placeholder 3"/>
          <p:cNvSpPr>
            <a:spLocks noGrp="1"/>
          </p:cNvSpPr>
          <p:nvPr>
            <p:ph type="sldNum" sz="quarter" idx="5"/>
          </p:nvPr>
        </p:nvSpPr>
        <p:spPr/>
        <p:txBody>
          <a:bodyPr/>
          <a:lstStyle/>
          <a:p>
            <a:fld id="{74946035-1683-4442-8A71-865F96034CA9}" type="slidenum">
              <a:rPr lang="en-US" smtClean="0"/>
              <a:t>13</a:t>
            </a:fld>
            <a:endParaRPr lang="en-US"/>
          </a:p>
        </p:txBody>
      </p:sp>
    </p:spTree>
    <p:extLst>
      <p:ext uri="{BB962C8B-B14F-4D97-AF65-F5344CB8AC3E}">
        <p14:creationId xmlns:p14="http://schemas.microsoft.com/office/powerpoint/2010/main" val="33860969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SI VOUS NE PRÉSENTEZ PAS LA VIDÉO DE</a:t>
            </a:r>
            <a:r>
              <a:rPr lang="en-CA" b="1" baseline="0" dirty="0" smtClean="0"/>
              <a:t> LA DIAPO 7</a:t>
            </a:r>
          </a:p>
          <a:p>
            <a:endParaRPr lang="en-CA" b="1" dirty="0"/>
          </a:p>
          <a:p>
            <a:pPr defTabSz="462458">
              <a:defRPr/>
            </a:pPr>
            <a:r>
              <a:rPr lang="en-CA" b="1" dirty="0" err="1" smtClean="0"/>
              <a:t>Dites</a:t>
            </a:r>
            <a:r>
              <a:rPr lang="en-CA" dirty="0" smtClean="0"/>
              <a:t>: </a:t>
            </a:r>
            <a:endParaRPr lang="en-CA" b="1" dirty="0"/>
          </a:p>
          <a:p>
            <a:r>
              <a:rPr lang="fr-CA" sz="1200" i="0" kern="1200" dirty="0" smtClean="0">
                <a:solidFill>
                  <a:schemeClr val="tx1"/>
                </a:solidFill>
                <a:effectLst/>
                <a:latin typeface="+mn-lt"/>
                <a:ea typeface="+mn-ea"/>
                <a:cs typeface="+mn-cs"/>
              </a:rPr>
              <a:t>D’abord, vous devez prendre contact avec le parti de votre choix et l’informer de votre intérêt à figurer parmi ses candidats.</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 </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Certaines personnes croient que le parti doit lui-même initier ce contact. Bien que les choses se passent souvent ainsi, nombre de députés appartenant à divers partis n’ont pas attendu que le parti les approche. La prise de contact peut fonctionner, et fonctionne, dans les deux sens.</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 </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Une fois que vous avez pris contact avec le parti, vous pouvez vous renseigner davantage sur le processus exact que suit ce parti pour nommer ses candidats.</a:t>
            </a:r>
            <a:endParaRPr lang="en-CA" i="0" dirty="0"/>
          </a:p>
        </p:txBody>
      </p:sp>
      <p:sp>
        <p:nvSpPr>
          <p:cNvPr id="4" name="Slide Number Placeholder 3"/>
          <p:cNvSpPr>
            <a:spLocks noGrp="1"/>
          </p:cNvSpPr>
          <p:nvPr>
            <p:ph type="sldNum" sz="quarter" idx="5"/>
          </p:nvPr>
        </p:nvSpPr>
        <p:spPr/>
        <p:txBody>
          <a:bodyPr/>
          <a:lstStyle/>
          <a:p>
            <a:fld id="{74946035-1683-4442-8A71-865F96034CA9}" type="slidenum">
              <a:rPr lang="en-US" smtClean="0"/>
              <a:t>14</a:t>
            </a:fld>
            <a:endParaRPr lang="en-US"/>
          </a:p>
        </p:txBody>
      </p:sp>
    </p:spTree>
    <p:extLst>
      <p:ext uri="{BB962C8B-B14F-4D97-AF65-F5344CB8AC3E}">
        <p14:creationId xmlns:p14="http://schemas.microsoft.com/office/powerpoint/2010/main" val="28246005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SI VOUS NE PRÉSENTEZ PAS LA VIDÉO DE</a:t>
            </a:r>
            <a:r>
              <a:rPr lang="en-CA" b="1" baseline="0" dirty="0" smtClean="0"/>
              <a:t> LA DIAPO 7</a:t>
            </a:r>
          </a:p>
          <a:p>
            <a:endParaRPr lang="en-CA" b="1" dirty="0"/>
          </a:p>
          <a:p>
            <a:pPr defTabSz="462458">
              <a:defRPr/>
            </a:pPr>
            <a:r>
              <a:rPr lang="en-CA" b="1" dirty="0" err="1" smtClean="0"/>
              <a:t>Dites</a:t>
            </a:r>
            <a:r>
              <a:rPr lang="en-CA" dirty="0" smtClean="0"/>
              <a:t>: </a:t>
            </a:r>
            <a:endParaRPr lang="en-CA" b="1" dirty="0"/>
          </a:p>
          <a:p>
            <a:r>
              <a:rPr lang="fr-CA" sz="1200" i="0" kern="1200" dirty="0" smtClean="0">
                <a:solidFill>
                  <a:schemeClr val="tx1"/>
                </a:solidFill>
                <a:effectLst/>
                <a:latin typeface="+mn-lt"/>
                <a:ea typeface="+mn-ea"/>
                <a:cs typeface="+mn-cs"/>
              </a:rPr>
              <a:t>Pour la plupart, les grands partis, c'est-à-dire les partis qui comptent des élus à la Chambre des communes, examinent la candidature de quiconque exprime un intérêt sérieux à devenir candidat avant de permettre à cette personne de se présenter à l’investiture.</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 </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Cela signifie que le parti s’intéressera à vos antécédents et à vos activités communautaires avant de juger que vous représentez – ou non – les valeurs et politiques qu’il défend, et de passer à l’étape suivante si vous faites l’affaire.</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 </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Dans le cadre de ce processus, le parti vous demandera vraisemblablement de remplir des documents. Il pourra aussi fouiller ce que vous avez dit ou écrit ou publié dans les médias sociaux ou traditionnels, il pourra communiquer avec certains de vos anciens collègues de travail et il pourra vous recevoir en entrevue une ou plusieurs fois. </a:t>
            </a:r>
            <a:endParaRPr lang="en-CA" i="0" dirty="0"/>
          </a:p>
        </p:txBody>
      </p:sp>
      <p:sp>
        <p:nvSpPr>
          <p:cNvPr id="4" name="Slide Number Placeholder 3"/>
          <p:cNvSpPr>
            <a:spLocks noGrp="1"/>
          </p:cNvSpPr>
          <p:nvPr>
            <p:ph type="sldNum" sz="quarter" idx="5"/>
          </p:nvPr>
        </p:nvSpPr>
        <p:spPr/>
        <p:txBody>
          <a:bodyPr/>
          <a:lstStyle/>
          <a:p>
            <a:fld id="{74946035-1683-4442-8A71-865F96034CA9}" type="slidenum">
              <a:rPr lang="en-US" smtClean="0"/>
              <a:t>15</a:t>
            </a:fld>
            <a:endParaRPr lang="en-US"/>
          </a:p>
        </p:txBody>
      </p:sp>
    </p:spTree>
    <p:extLst>
      <p:ext uri="{BB962C8B-B14F-4D97-AF65-F5344CB8AC3E}">
        <p14:creationId xmlns:p14="http://schemas.microsoft.com/office/powerpoint/2010/main" val="34683810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SI VOUS NE PRÉSENTEZ PAS LA VIDÉO DE</a:t>
            </a:r>
            <a:r>
              <a:rPr lang="en-CA" b="1" baseline="0" dirty="0" smtClean="0"/>
              <a:t> LA DIAPO 7</a:t>
            </a:r>
          </a:p>
          <a:p>
            <a:endParaRPr lang="en-CA" b="1" dirty="0"/>
          </a:p>
          <a:p>
            <a:pPr defTabSz="462458">
              <a:defRPr/>
            </a:pPr>
            <a:r>
              <a:rPr lang="en-CA" b="1" dirty="0" err="1" smtClean="0"/>
              <a:t>Dites</a:t>
            </a:r>
            <a:r>
              <a:rPr lang="en-CA" dirty="0" smtClean="0"/>
              <a:t>: </a:t>
            </a:r>
            <a:endParaRPr lang="en-CA" b="1" dirty="0"/>
          </a:p>
          <a:p>
            <a:r>
              <a:rPr lang="fr-CA" sz="1200" i="0" kern="1200" dirty="0" smtClean="0">
                <a:solidFill>
                  <a:schemeClr val="tx1"/>
                </a:solidFill>
                <a:effectLst/>
                <a:latin typeface="+mn-lt"/>
                <a:ea typeface="+mn-ea"/>
                <a:cs typeface="+mn-cs"/>
              </a:rPr>
              <a:t>Une fois qu’on vous aura autorisé à vous présenter à l’investiture de votre parti, vous pourrez lancer votre campagne. Cette étape se présente ordinairement avant la campagne électorale générale.</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 </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Se présenter à l’investiture d’un parti vise à avoir suffisamment de votes des membres du parti pour en devenir le candidat.</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 </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Dans la plupart des cas, seuls les membres du parti peuvent voter à l’investiture. Quiconque réside dans la circonscription et a l’âge d’être membre du parti peut s’y joindre et voter dans les règles.</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 </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Pour ce motif, la plupart des campagnes d’investiture sont centrées sur le recrutement d’autant de nouveaux membres que possible pour le parti afin de soutenir les candidatures. </a:t>
            </a:r>
            <a:endParaRPr lang="en-CA" sz="1200" i="0" kern="1200" dirty="0" smtClean="0">
              <a:solidFill>
                <a:schemeClr val="tx1"/>
              </a:solidFill>
              <a:effectLst/>
              <a:latin typeface="+mn-lt"/>
              <a:ea typeface="+mn-ea"/>
              <a:cs typeface="+mn-cs"/>
            </a:endParaRPr>
          </a:p>
          <a:p>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Le parti établira une date limite d’inscription des nouveaux membres et une date à laquelle tenir l’assemblée d’investiture à l’occasion de laquelle les membres voteront. Il importe de comprendre le processus d’investiture du parti et d’en connaître les dates. </a:t>
            </a:r>
            <a:endParaRPr lang="en-CA" i="0" dirty="0"/>
          </a:p>
        </p:txBody>
      </p:sp>
      <p:sp>
        <p:nvSpPr>
          <p:cNvPr id="4" name="Slide Number Placeholder 3"/>
          <p:cNvSpPr>
            <a:spLocks noGrp="1"/>
          </p:cNvSpPr>
          <p:nvPr>
            <p:ph type="sldNum" sz="quarter" idx="5"/>
          </p:nvPr>
        </p:nvSpPr>
        <p:spPr/>
        <p:txBody>
          <a:bodyPr/>
          <a:lstStyle/>
          <a:p>
            <a:fld id="{74946035-1683-4442-8A71-865F96034CA9}" type="slidenum">
              <a:rPr lang="en-US" smtClean="0"/>
              <a:t>16</a:t>
            </a:fld>
            <a:endParaRPr lang="en-US"/>
          </a:p>
        </p:txBody>
      </p:sp>
    </p:spTree>
    <p:extLst>
      <p:ext uri="{BB962C8B-B14F-4D97-AF65-F5344CB8AC3E}">
        <p14:creationId xmlns:p14="http://schemas.microsoft.com/office/powerpoint/2010/main" val="25131151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SI VOUS NE PRÉSENTEZ PAS LA VIDÉO DE</a:t>
            </a:r>
            <a:r>
              <a:rPr lang="en-CA" b="1" baseline="0" dirty="0" smtClean="0"/>
              <a:t> LA DIAPO 7</a:t>
            </a:r>
          </a:p>
          <a:p>
            <a:endParaRPr lang="en-CA" b="1" dirty="0"/>
          </a:p>
          <a:p>
            <a:pPr defTabSz="462458">
              <a:defRPr/>
            </a:pPr>
            <a:r>
              <a:rPr lang="en-CA" b="1" dirty="0" err="1" smtClean="0"/>
              <a:t>Dites</a:t>
            </a:r>
            <a:r>
              <a:rPr lang="en-CA" dirty="0" smtClean="0"/>
              <a:t>: </a:t>
            </a:r>
            <a:endParaRPr lang="en-CA" b="1" dirty="0"/>
          </a:p>
          <a:p>
            <a:r>
              <a:rPr lang="fr-CA" sz="1200" i="0" kern="1200" dirty="0" smtClean="0">
                <a:solidFill>
                  <a:schemeClr val="tx1"/>
                </a:solidFill>
                <a:effectLst/>
                <a:latin typeface="+mn-lt"/>
                <a:ea typeface="+mn-ea"/>
                <a:cs typeface="+mn-cs"/>
              </a:rPr>
              <a:t>Que vous soyez candidat indépendant ou que vous ayez remporté l’investiture d’un parti, les étapes à franchir à partir d’ici sont les mêmes. Une fois le bref électoral délivré, vous devez vous inscrire, à titre de candidat, auprès de votre directeur local du scrutin d’Élections Canada.</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 </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Avant la délivrance du bref, rien ne vous empêche de monter votre équipe, de prendre contact avec les électeurs de votre circonscription et de vous préparer aux élections à venir.</a:t>
            </a:r>
            <a:endParaRPr lang="en-CA" sz="1200" i="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C’est précisément de cela que nous allons maintenant parler!</a:t>
            </a:r>
            <a:endParaRPr lang="en-CA" sz="1200" kern="1200" dirty="0" smtClean="0">
              <a:solidFill>
                <a:schemeClr val="tx1"/>
              </a:solidFill>
              <a:effectLst/>
              <a:latin typeface="+mn-lt"/>
              <a:ea typeface="+mn-ea"/>
              <a:cs typeface="+mn-cs"/>
            </a:endParaRPr>
          </a:p>
          <a:p>
            <a:r>
              <a:rPr lang="fr-CA" sz="1200" b="1"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b="1" kern="1200" dirty="0" smtClean="0">
                <a:solidFill>
                  <a:schemeClr val="tx1"/>
                </a:solidFill>
                <a:effectLst/>
                <a:latin typeface="+mn-lt"/>
                <a:ea typeface="+mn-ea"/>
                <a:cs typeface="+mn-cs"/>
              </a:rPr>
              <a:t>DEMANDEZ : </a:t>
            </a:r>
            <a:r>
              <a:rPr lang="fr-CA" sz="1200" kern="1200" dirty="0" smtClean="0">
                <a:solidFill>
                  <a:schemeClr val="tx1"/>
                </a:solidFill>
                <a:effectLst/>
                <a:latin typeface="+mn-lt"/>
                <a:ea typeface="+mn-ea"/>
                <a:cs typeface="+mn-cs"/>
              </a:rPr>
              <a:t>Mais d’abord, quelqu’un </a:t>
            </a:r>
            <a:r>
              <a:rPr lang="fr-CA" sz="1200" kern="1200" dirty="0" err="1" smtClean="0">
                <a:solidFill>
                  <a:schemeClr val="tx1"/>
                </a:solidFill>
                <a:effectLst/>
                <a:latin typeface="+mn-lt"/>
                <a:ea typeface="+mn-ea"/>
                <a:cs typeface="+mn-cs"/>
              </a:rPr>
              <a:t>a-t-il</a:t>
            </a:r>
            <a:r>
              <a:rPr lang="fr-CA" sz="1200" kern="1200" dirty="0" smtClean="0">
                <a:solidFill>
                  <a:schemeClr val="tx1"/>
                </a:solidFill>
                <a:effectLst/>
                <a:latin typeface="+mn-lt"/>
                <a:ea typeface="+mn-ea"/>
                <a:cs typeface="+mn-cs"/>
              </a:rPr>
              <a:t> des questions sur la différence entre la candidature comme indépendant et la candidature sous la bannière d’un parti?</a:t>
            </a:r>
            <a:endParaRPr lang="en-CA" sz="1200" kern="1200" dirty="0" smtClean="0">
              <a:solidFill>
                <a:schemeClr val="tx1"/>
              </a:solidFill>
              <a:effectLst/>
              <a:latin typeface="+mn-lt"/>
              <a:ea typeface="+mn-ea"/>
              <a:cs typeface="+mn-cs"/>
            </a:endParaRPr>
          </a:p>
          <a:p>
            <a:r>
              <a:rPr lang="fr-CA" sz="1200" b="1"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b="1" kern="1200" dirty="0" smtClean="0">
                <a:solidFill>
                  <a:schemeClr val="tx1"/>
                </a:solidFill>
                <a:effectLst/>
                <a:latin typeface="+mn-lt"/>
                <a:ea typeface="+mn-ea"/>
                <a:cs typeface="+mn-cs"/>
              </a:rPr>
              <a:t>SI VOUS AVEZ UTILISÉ LA VIDÉO, DEMANDEZ :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Avant de poursuivre, avez-vous des questions sur la différence entre la candidature comme indépendant et la candidature sous la bannière d’un parti?</a:t>
            </a:r>
            <a:endParaRPr lang="en-CA" b="0" baseline="0" dirty="0"/>
          </a:p>
        </p:txBody>
      </p:sp>
      <p:sp>
        <p:nvSpPr>
          <p:cNvPr id="4" name="Slide Number Placeholder 3"/>
          <p:cNvSpPr>
            <a:spLocks noGrp="1"/>
          </p:cNvSpPr>
          <p:nvPr>
            <p:ph type="sldNum" sz="quarter" idx="5"/>
          </p:nvPr>
        </p:nvSpPr>
        <p:spPr/>
        <p:txBody>
          <a:bodyPr/>
          <a:lstStyle/>
          <a:p>
            <a:fld id="{74946035-1683-4442-8A71-865F96034CA9}" type="slidenum">
              <a:rPr lang="en-US" smtClean="0"/>
              <a:t>17</a:t>
            </a:fld>
            <a:endParaRPr lang="en-US"/>
          </a:p>
        </p:txBody>
      </p:sp>
    </p:spTree>
    <p:extLst>
      <p:ext uri="{BB962C8B-B14F-4D97-AF65-F5344CB8AC3E}">
        <p14:creationId xmlns:p14="http://schemas.microsoft.com/office/powerpoint/2010/main" val="21841930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err="1" smtClean="0"/>
              <a:t>Dites</a:t>
            </a:r>
            <a:r>
              <a:rPr lang="en-CA" b="1" dirty="0" smtClean="0"/>
              <a:t>:</a:t>
            </a:r>
            <a:endParaRPr lang="en-CA" b="1" dirty="0"/>
          </a:p>
          <a:p>
            <a:endParaRPr lang="en-CA" dirty="0"/>
          </a:p>
          <a:p>
            <a:r>
              <a:rPr lang="fr-CA" sz="1200" kern="1200" dirty="0" smtClean="0">
                <a:solidFill>
                  <a:schemeClr val="tx1"/>
                </a:solidFill>
                <a:effectLst/>
                <a:latin typeface="+mn-lt"/>
                <a:ea typeface="+mn-ea"/>
                <a:cs typeface="+mn-cs"/>
              </a:rPr>
              <a:t>Il se joue trois jeux en campagne :</a:t>
            </a:r>
          </a:p>
          <a:p>
            <a:endParaRPr lang="en-CA" sz="1200" kern="1200" dirty="0" smtClean="0">
              <a:solidFill>
                <a:schemeClr val="tx1"/>
              </a:solidFill>
              <a:effectLst/>
              <a:latin typeface="+mn-lt"/>
              <a:ea typeface="+mn-ea"/>
              <a:cs typeface="+mn-cs"/>
            </a:endParaRPr>
          </a:p>
          <a:p>
            <a:pPr lvl="0"/>
            <a:r>
              <a:rPr lang="fr-CA" sz="1200" kern="1200" dirty="0" smtClean="0">
                <a:solidFill>
                  <a:schemeClr val="tx1"/>
                </a:solidFill>
                <a:effectLst/>
                <a:latin typeface="+mn-lt"/>
                <a:ea typeface="+mn-ea"/>
                <a:cs typeface="+mn-cs"/>
              </a:rPr>
              <a:t>1. le jeu du nom, où vous vous assurez que les électeurs savent qui vous êtes et savent à quel parti vous êtes affilié. Cela signifie qu’ils savent au sein de quel parti vous vous présentez ou qu’ils savent que vous êtes candidat indépendant;</a:t>
            </a:r>
            <a:endParaRPr lang="en-CA" sz="1200" kern="1200" dirty="0" smtClean="0">
              <a:solidFill>
                <a:schemeClr val="tx1"/>
              </a:solidFill>
              <a:effectLst/>
              <a:latin typeface="+mn-lt"/>
              <a:ea typeface="+mn-ea"/>
              <a:cs typeface="+mn-cs"/>
            </a:endParaRPr>
          </a:p>
          <a:p>
            <a:pPr lvl="0"/>
            <a:r>
              <a:rPr lang="fr-CA" sz="1200" kern="1200" dirty="0" smtClean="0">
                <a:solidFill>
                  <a:schemeClr val="tx1"/>
                </a:solidFill>
                <a:effectLst/>
                <a:latin typeface="+mn-lt"/>
                <a:ea typeface="+mn-ea"/>
                <a:cs typeface="+mn-cs"/>
              </a:rPr>
              <a:t>2. le jeu de la persuasion, où vous convainquez les électeurs de vous appuyer et/ou d’appuyer votre parti;</a:t>
            </a:r>
            <a:endParaRPr lang="en-CA" sz="1200" kern="1200" dirty="0" smtClean="0">
              <a:solidFill>
                <a:schemeClr val="tx1"/>
              </a:solidFill>
              <a:effectLst/>
              <a:latin typeface="+mn-lt"/>
              <a:ea typeface="+mn-ea"/>
              <a:cs typeface="+mn-cs"/>
            </a:endParaRPr>
          </a:p>
          <a:p>
            <a:pPr lvl="0"/>
            <a:r>
              <a:rPr lang="fr-CA" sz="1200" kern="1200" dirty="0" smtClean="0">
                <a:solidFill>
                  <a:schemeClr val="tx1"/>
                </a:solidFill>
                <a:effectLst/>
                <a:latin typeface="+mn-lt"/>
                <a:ea typeface="+mn-ea"/>
                <a:cs typeface="+mn-cs"/>
              </a:rPr>
              <a:t>3. le jeu de terrain, où vous pouvez identifier vos partisans et vous assurer que leur soutien se traduira par des votes.</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Ces jeux ne sont pas incompatibles – même que,</a:t>
            </a:r>
            <a:r>
              <a:rPr lang="fr-CA" sz="1200" kern="1200" baseline="0" dirty="0" smtClean="0">
                <a:solidFill>
                  <a:schemeClr val="tx1"/>
                </a:solidFill>
                <a:effectLst/>
                <a:latin typeface="+mn-lt"/>
                <a:ea typeface="+mn-ea"/>
                <a:cs typeface="+mn-cs"/>
              </a:rPr>
              <a:t> </a:t>
            </a:r>
            <a:r>
              <a:rPr lang="fr-CA" sz="1200" kern="1200" dirty="0" smtClean="0">
                <a:solidFill>
                  <a:schemeClr val="tx1"/>
                </a:solidFill>
                <a:effectLst/>
                <a:latin typeface="+mn-lt"/>
                <a:ea typeface="+mn-ea"/>
                <a:cs typeface="+mn-cs"/>
              </a:rPr>
              <a:t>souvent, leurs activités</a:t>
            </a:r>
            <a:r>
              <a:rPr lang="fr-CA" sz="1200" kern="1200" baseline="0" dirty="0" smtClean="0">
                <a:solidFill>
                  <a:schemeClr val="tx1"/>
                </a:solidFill>
                <a:effectLst/>
                <a:latin typeface="+mn-lt"/>
                <a:ea typeface="+mn-ea"/>
                <a:cs typeface="+mn-cs"/>
              </a:rPr>
              <a:t> </a:t>
            </a:r>
            <a:r>
              <a:rPr lang="fr-CA" sz="1200" kern="1200" dirty="0" smtClean="0">
                <a:solidFill>
                  <a:schemeClr val="tx1"/>
                </a:solidFill>
                <a:effectLst/>
                <a:latin typeface="+mn-lt"/>
                <a:ea typeface="+mn-ea"/>
                <a:cs typeface="+mn-cs"/>
              </a:rPr>
              <a:t>se chevauchent. </a:t>
            </a:r>
            <a:endParaRPr lang="en-CA" dirty="0"/>
          </a:p>
        </p:txBody>
      </p:sp>
      <p:sp>
        <p:nvSpPr>
          <p:cNvPr id="4" name="Slide Number Placeholder 3"/>
          <p:cNvSpPr>
            <a:spLocks noGrp="1"/>
          </p:cNvSpPr>
          <p:nvPr>
            <p:ph type="sldNum" sz="quarter" idx="5"/>
          </p:nvPr>
        </p:nvSpPr>
        <p:spPr/>
        <p:txBody>
          <a:bodyPr/>
          <a:lstStyle/>
          <a:p>
            <a:fld id="{74946035-1683-4442-8A71-865F96034CA9}" type="slidenum">
              <a:rPr lang="en-US" smtClean="0"/>
              <a:t>18</a:t>
            </a:fld>
            <a:endParaRPr lang="en-US"/>
          </a:p>
        </p:txBody>
      </p:sp>
    </p:spTree>
    <p:extLst>
      <p:ext uri="{BB962C8B-B14F-4D97-AF65-F5344CB8AC3E}">
        <p14:creationId xmlns:p14="http://schemas.microsoft.com/office/powerpoint/2010/main" val="13542581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err="1" smtClean="0"/>
              <a:t>Dites</a:t>
            </a:r>
            <a:r>
              <a:rPr lang="en-CA" b="1" dirty="0" smtClean="0"/>
              <a:t> :</a:t>
            </a:r>
            <a:endParaRPr lang="en-CA" b="1" dirty="0"/>
          </a:p>
          <a:p>
            <a:endParaRPr lang="en-CA" dirty="0"/>
          </a:p>
          <a:p>
            <a:r>
              <a:rPr lang="fr-CA" sz="1200" kern="1200" dirty="0" smtClean="0">
                <a:solidFill>
                  <a:schemeClr val="tx1"/>
                </a:solidFill>
                <a:effectLst/>
                <a:latin typeface="+mn-lt"/>
                <a:ea typeface="+mn-ea"/>
                <a:cs typeface="+mn-cs"/>
              </a:rPr>
              <a:t>Le jeu du nom a pour objet d’amener les électeurs à connaître votre nom.</a:t>
            </a:r>
            <a:endParaRPr lang="en-CA" sz="1200" kern="1200" dirty="0" smtClean="0">
              <a:solidFill>
                <a:schemeClr val="tx1"/>
              </a:solidFill>
              <a:effectLst/>
              <a:latin typeface="+mn-lt"/>
              <a:ea typeface="+mn-ea"/>
              <a:cs typeface="+mn-cs"/>
            </a:endParaRPr>
          </a:p>
          <a:p>
            <a:r>
              <a:rPr lang="fr-CA" sz="1200" b="1"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Votre personnel de campagne doit se poser sont les questions suivantes :</a:t>
            </a:r>
            <a:endParaRPr lang="en-CA" sz="1200" kern="1200" dirty="0" smtClean="0">
              <a:solidFill>
                <a:schemeClr val="tx1"/>
              </a:solidFill>
              <a:effectLst/>
              <a:latin typeface="+mn-lt"/>
              <a:ea typeface="+mn-ea"/>
              <a:cs typeface="+mn-cs"/>
            </a:endParaRPr>
          </a:p>
          <a:p>
            <a:pPr lvl="0"/>
            <a:r>
              <a:rPr lang="fr-CA" sz="1200" kern="1200" dirty="0" smtClean="0">
                <a:solidFill>
                  <a:schemeClr val="tx1"/>
                </a:solidFill>
                <a:effectLst/>
                <a:latin typeface="+mn-lt"/>
                <a:ea typeface="+mn-ea"/>
                <a:cs typeface="+mn-cs"/>
              </a:rPr>
              <a:t>- Les électeurs connaissent-ils votre nom?</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Si vous êtes le candidat d’un parti :</a:t>
            </a:r>
            <a:endParaRPr lang="en-CA" sz="1200" kern="1200" dirty="0" smtClean="0">
              <a:solidFill>
                <a:schemeClr val="tx1"/>
              </a:solidFill>
              <a:effectLst/>
              <a:latin typeface="+mn-lt"/>
              <a:ea typeface="+mn-ea"/>
              <a:cs typeface="+mn-cs"/>
            </a:endParaRPr>
          </a:p>
          <a:p>
            <a:pPr lvl="0"/>
            <a:r>
              <a:rPr lang="fr-CA" sz="1200" kern="1200" dirty="0" smtClean="0">
                <a:solidFill>
                  <a:schemeClr val="tx1"/>
                </a:solidFill>
                <a:effectLst/>
                <a:latin typeface="+mn-lt"/>
                <a:ea typeface="+mn-ea"/>
                <a:cs typeface="+mn-cs"/>
              </a:rPr>
              <a:t>- Les gens en savent-ils assez pour associer votre nom à celui de votre parti?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Si vous êtes candidat indépendant :</a:t>
            </a:r>
            <a:endParaRPr lang="en-CA" sz="1200" kern="1200" dirty="0" smtClean="0">
              <a:solidFill>
                <a:schemeClr val="tx1"/>
              </a:solidFill>
              <a:effectLst/>
              <a:latin typeface="+mn-lt"/>
              <a:ea typeface="+mn-ea"/>
              <a:cs typeface="+mn-cs"/>
            </a:endParaRPr>
          </a:p>
          <a:p>
            <a:pPr lvl="0"/>
            <a:r>
              <a:rPr lang="fr-CA" sz="1200" kern="1200" dirty="0" smtClean="0">
                <a:solidFill>
                  <a:schemeClr val="tx1"/>
                </a:solidFill>
                <a:effectLst/>
                <a:latin typeface="+mn-lt"/>
                <a:ea typeface="+mn-ea"/>
                <a:cs typeface="+mn-cs"/>
              </a:rPr>
              <a:t>- Les électeurs se disent-ils : ‘Ah, le candidat indépendant!’ quand ils entendent votre nom?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Ce jeu se situe dans l’espace physique de la circonscription et dans l’espace numérique des forums et groupes de discussion en ligne, des médias sociaux et des pages Web communautaires.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Les activités de ce jeu comprennent l’affichage, la publicité numérique, les « vagues » organisées à des intersections et dans des terminaux fréquentés, les défilés, une présence visible dans la collectivité avant les élections et jusqu’aux élections.</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Les joueurs clés de ce jeu sont les membres de votre équipe de campagne.</a:t>
            </a:r>
            <a:endParaRPr lang="en-CA" dirty="0"/>
          </a:p>
        </p:txBody>
      </p:sp>
      <p:sp>
        <p:nvSpPr>
          <p:cNvPr id="4" name="Slide Number Placeholder 3"/>
          <p:cNvSpPr>
            <a:spLocks noGrp="1"/>
          </p:cNvSpPr>
          <p:nvPr>
            <p:ph type="sldNum" sz="quarter" idx="5"/>
          </p:nvPr>
        </p:nvSpPr>
        <p:spPr/>
        <p:txBody>
          <a:bodyPr/>
          <a:lstStyle/>
          <a:p>
            <a:fld id="{74946035-1683-4442-8A71-865F96034CA9}" type="slidenum">
              <a:rPr lang="en-US" smtClean="0"/>
              <a:t>19</a:t>
            </a:fld>
            <a:endParaRPr lang="en-US"/>
          </a:p>
        </p:txBody>
      </p:sp>
    </p:spTree>
    <p:extLst>
      <p:ext uri="{BB962C8B-B14F-4D97-AF65-F5344CB8AC3E}">
        <p14:creationId xmlns:p14="http://schemas.microsoft.com/office/powerpoint/2010/main" val="19710985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b="1" kern="1200" dirty="0" smtClean="0">
                <a:solidFill>
                  <a:schemeClr val="tx1"/>
                </a:solidFill>
                <a:effectLst/>
                <a:latin typeface="+mn-lt"/>
                <a:ea typeface="+mn-ea"/>
                <a:cs typeface="+mn-cs"/>
              </a:rPr>
              <a:t>DITES : </a:t>
            </a:r>
            <a:r>
              <a:rPr lang="fr-CA" sz="1200" kern="1200" dirty="0" smtClean="0">
                <a:solidFill>
                  <a:schemeClr val="tx1"/>
                </a:solidFill>
                <a:effectLst/>
                <a:latin typeface="+mn-lt"/>
                <a:ea typeface="+mn-ea"/>
                <a:cs typeface="+mn-cs"/>
              </a:rPr>
              <a:t>L’exposé porte sur certaines des choses qu’entraîne la tenue d’une campagne électorale fédérale.</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Il vise les gens qui souhaitent prendre part à une campagne électorale fédérale, soit à titre de candidats, soit comme membres d’une équipe de campagne. Je vous parlerai directement, pendant tout l’exposé, des choses que peuvent faire eux-mêmes les candidats dans le cadre de leur campagne; si vous êtes là pour vous renseigner sur la démarche de soutien d’un candidat, ces sujets s’appliquent également à vous.</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L’exposé a pour objet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effectLst/>
                <a:latin typeface="+mn-lt"/>
                <a:ea typeface="+mn-ea"/>
                <a:cs typeface="+mn-cs"/>
              </a:rPr>
              <a:t>de vous </a:t>
            </a:r>
            <a:r>
              <a:rPr lang="fr-CA" dirty="0" smtClean="0"/>
              <a:t>Donner un aperçu général de ce à quoi peut ressembler une stratégie de campagne</a:t>
            </a:r>
            <a:r>
              <a:rPr lang="fr-CA" sz="1200" kern="1200" dirty="0" smtClean="0">
                <a:solidFill>
                  <a:schemeClr val="tx1"/>
                </a:solidFill>
                <a:effectLst/>
                <a:latin typeface="+mn-lt"/>
                <a:ea typeface="+mn-ea"/>
                <a:cs typeface="+mn-cs"/>
              </a:rPr>
              <a:t>; autrement dit : quelles activités vous voudrez mettre en priorité, quel sera votre échéancier et quelle est la composition d’une équipe de campagne;</a:t>
            </a:r>
            <a:endParaRPr lang="en-CA" sz="1200" kern="1200" dirty="0" smtClean="0">
              <a:solidFill>
                <a:schemeClr val="tx1"/>
              </a:solidFill>
              <a:effectLst/>
              <a:latin typeface="+mn-lt"/>
              <a:ea typeface="+mn-ea"/>
              <a:cs typeface="+mn-cs"/>
            </a:endParaRPr>
          </a:p>
          <a:p>
            <a:pPr lvl="0"/>
            <a:r>
              <a:rPr lang="fr-CA" sz="1200" kern="1200" dirty="0" smtClean="0">
                <a:solidFill>
                  <a:schemeClr val="tx1"/>
                </a:solidFill>
                <a:effectLst/>
                <a:latin typeface="+mn-lt"/>
                <a:ea typeface="+mn-ea"/>
                <a:cs typeface="+mn-cs"/>
              </a:rPr>
              <a:t>de vous aider à comprendre les compétences et les ressources </a:t>
            </a:r>
            <a:r>
              <a:rPr lang="fr-CA" sz="1200" kern="1200" dirty="0" err="1" smtClean="0">
                <a:solidFill>
                  <a:schemeClr val="tx1"/>
                </a:solidFill>
                <a:effectLst/>
                <a:latin typeface="+mn-lt"/>
                <a:ea typeface="+mn-ea"/>
                <a:cs typeface="+mn-cs"/>
              </a:rPr>
              <a:t>néssaires</a:t>
            </a:r>
            <a:r>
              <a:rPr lang="fr-CA" sz="1200" kern="1200" baseline="0" dirty="0" smtClean="0">
                <a:solidFill>
                  <a:schemeClr val="tx1"/>
                </a:solidFill>
                <a:effectLst/>
                <a:latin typeface="+mn-lt"/>
                <a:ea typeface="+mn-ea"/>
                <a:cs typeface="+mn-cs"/>
              </a:rPr>
              <a:t> </a:t>
            </a:r>
            <a:r>
              <a:rPr lang="fr-CA" sz="1200" kern="1200" dirty="0" smtClean="0">
                <a:solidFill>
                  <a:schemeClr val="tx1"/>
                </a:solidFill>
                <a:effectLst/>
                <a:latin typeface="+mn-lt"/>
                <a:ea typeface="+mn-ea"/>
                <a:cs typeface="+mn-cs"/>
              </a:rPr>
              <a:t>pour faire campagne, c'est-à-dire le type d’équipe que vous devrez monter et les sommes d’argent dont vous pourrez avoir besoin.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b="1" kern="1200" dirty="0" smtClean="0">
                <a:solidFill>
                  <a:schemeClr val="tx1"/>
                </a:solidFill>
                <a:effectLst/>
                <a:latin typeface="+mn-lt"/>
                <a:ea typeface="+mn-ea"/>
                <a:cs typeface="+mn-cs"/>
              </a:rPr>
              <a:t>EXPLIQUEZ : </a:t>
            </a:r>
            <a:r>
              <a:rPr lang="fr-CA" sz="1200" kern="1200" dirty="0" smtClean="0">
                <a:solidFill>
                  <a:schemeClr val="tx1"/>
                </a:solidFill>
                <a:effectLst/>
                <a:latin typeface="+mn-lt"/>
                <a:ea typeface="+mn-ea"/>
                <a:cs typeface="+mn-cs"/>
              </a:rPr>
              <a:t>Le présent exposé ne vise pas à vous communiquer un plan de campagne tout-aller. Le Bureau du Directeur général des élections du Canada (Élections Canada) a élaboré le présent exposé en se fondant sur la consultation de gens ayant vécu l’organisation de campagnes électorales et le travail dans le cadre de telles campagnes. Nous souhaitons que vous repartiez, après l’exposé, munis d’une compréhension suffisante de ce que sera votre point de départ et des ressources vers lesquelles vous pourrez vous tourner pour trouver du soutien au moment de résoudre les types de problèmes que vous rencontrerez forcément au lancement de votre campagne et pendant son déroulement.</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L’exposé jettera, je l’espère, de la lumière sur les étapes à franchir pour devenir et être candidat et, plus précisément, pour faire campagne.</a:t>
            </a:r>
            <a:endParaRPr lang="en-CA" dirty="0"/>
          </a:p>
        </p:txBody>
      </p:sp>
      <p:sp>
        <p:nvSpPr>
          <p:cNvPr id="4" name="Slide Number Placeholder 3"/>
          <p:cNvSpPr>
            <a:spLocks noGrp="1"/>
          </p:cNvSpPr>
          <p:nvPr>
            <p:ph type="sldNum" sz="quarter" idx="5"/>
          </p:nvPr>
        </p:nvSpPr>
        <p:spPr/>
        <p:txBody>
          <a:bodyPr/>
          <a:lstStyle/>
          <a:p>
            <a:fld id="{74946035-1683-4442-8A71-865F96034CA9}" type="slidenum">
              <a:rPr lang="en-US" smtClean="0"/>
              <a:t>2</a:t>
            </a:fld>
            <a:endParaRPr lang="en-US"/>
          </a:p>
        </p:txBody>
      </p:sp>
    </p:spTree>
    <p:extLst>
      <p:ext uri="{BB962C8B-B14F-4D97-AF65-F5344CB8AC3E}">
        <p14:creationId xmlns:p14="http://schemas.microsoft.com/office/powerpoint/2010/main" val="3124036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SAY:</a:t>
            </a:r>
          </a:p>
          <a:p>
            <a:endParaRPr lang="en-CA" b="1" dirty="0"/>
          </a:p>
          <a:p>
            <a:r>
              <a:rPr lang="fr-CA" sz="1200" kern="1200" dirty="0" smtClean="0">
                <a:solidFill>
                  <a:schemeClr val="tx1"/>
                </a:solidFill>
                <a:effectLst/>
                <a:latin typeface="+mn-lt"/>
                <a:ea typeface="+mn-ea"/>
                <a:cs typeface="+mn-cs"/>
              </a:rPr>
              <a:t>Le jeu de la persuasion vise à obtenir l’appui des gens et à les amener à voter pour vous.</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Dans le cadre d’élections fédérales, le jeu de la persuasion est fortement influencé par les chefs de parti.</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Les candidats locaux des partis verront leur propre soutien monter et descendre en même temps que le soutien public dont jouissent leur parti et leur chef.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Les candidats indépendants doivent travailler plus dur pour être perçus comme des joueurs à ce jeu (et aux autres).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Votre personnel de campagne doit se poser les questions suivantes :</a:t>
            </a:r>
            <a:endParaRPr lang="en-CA" sz="1200" kern="1200" dirty="0" smtClean="0">
              <a:solidFill>
                <a:schemeClr val="tx1"/>
              </a:solidFill>
              <a:effectLst/>
              <a:latin typeface="+mn-lt"/>
              <a:ea typeface="+mn-ea"/>
              <a:cs typeface="+mn-cs"/>
            </a:endParaRPr>
          </a:p>
          <a:p>
            <a:pPr lvl="0"/>
            <a:r>
              <a:rPr lang="fr-CA" sz="1200" kern="1200" dirty="0" smtClean="0">
                <a:solidFill>
                  <a:schemeClr val="tx1"/>
                </a:solidFill>
                <a:effectLst/>
                <a:latin typeface="+mn-lt"/>
                <a:ea typeface="+mn-ea"/>
                <a:cs typeface="+mn-cs"/>
              </a:rPr>
              <a:t>- Est-ce que ce que publient les médias rend les électeurs plus ou moins susceptibles de voter pour vous? Ce jeu s’appelle aussi « jeu des ondes ». </a:t>
            </a:r>
            <a:endParaRPr lang="en-CA" sz="1200" kern="1200" dirty="0" smtClean="0">
              <a:solidFill>
                <a:schemeClr val="tx1"/>
              </a:solidFill>
              <a:effectLst/>
              <a:latin typeface="+mn-lt"/>
              <a:ea typeface="+mn-ea"/>
              <a:cs typeface="+mn-cs"/>
            </a:endParaRPr>
          </a:p>
          <a:p>
            <a:pPr lvl="0"/>
            <a:r>
              <a:rPr lang="fr-CA" sz="1200" kern="1200" dirty="0" smtClean="0">
                <a:solidFill>
                  <a:schemeClr val="tx1"/>
                </a:solidFill>
                <a:effectLst/>
                <a:latin typeface="+mn-lt"/>
                <a:ea typeface="+mn-ea"/>
                <a:cs typeface="+mn-cs"/>
              </a:rPr>
              <a:t>- Quand vous rencontrez des électeurs et que vous leur présentez vos arguments de campagne, ces électeurs vous donnent-ils l’impression qu’ils vous appuient? </a:t>
            </a:r>
            <a:endParaRPr lang="en-CA" sz="1200" kern="1200" dirty="0" smtClean="0">
              <a:solidFill>
                <a:schemeClr val="tx1"/>
              </a:solidFill>
              <a:effectLst/>
              <a:latin typeface="+mn-lt"/>
              <a:ea typeface="+mn-ea"/>
              <a:cs typeface="+mn-cs"/>
            </a:endParaRPr>
          </a:p>
          <a:p>
            <a:pPr lvl="0"/>
            <a:r>
              <a:rPr lang="fr-CA" sz="1200" kern="1200" dirty="0" smtClean="0">
                <a:solidFill>
                  <a:schemeClr val="tx1"/>
                </a:solidFill>
                <a:effectLst/>
                <a:latin typeface="+mn-lt"/>
                <a:ea typeface="+mn-ea"/>
                <a:cs typeface="+mn-cs"/>
              </a:rPr>
              <a:t>- Quand des sondeurs interrogent des électeurs, ceux-ci expriment-ils l’intention de vous soutenir?</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Ce jeu se joue</a:t>
            </a:r>
            <a:r>
              <a:rPr lang="fr-CA" sz="1200" kern="1200" baseline="0" dirty="0" smtClean="0">
                <a:solidFill>
                  <a:schemeClr val="tx1"/>
                </a:solidFill>
                <a:effectLst/>
                <a:latin typeface="+mn-lt"/>
                <a:ea typeface="+mn-ea"/>
                <a:cs typeface="+mn-cs"/>
              </a:rPr>
              <a:t> sur le terrain </a:t>
            </a:r>
            <a:r>
              <a:rPr lang="fr-CA" sz="1200" kern="1200" dirty="0" smtClean="0">
                <a:solidFill>
                  <a:schemeClr val="tx1"/>
                </a:solidFill>
                <a:effectLst/>
                <a:latin typeface="+mn-lt"/>
                <a:ea typeface="+mn-ea"/>
                <a:cs typeface="+mn-cs"/>
              </a:rPr>
              <a:t>des médias locaux et nationaux, du pas de la porte des résidents de la circonscription, des médias numériques et du bouche à oreille.</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Les activités de ce jeu comprennent le démarchage direct (porte-à-porte) par le candidat, la transmission de textes aux journalistes locaux, les communiqués de presse, les affichages dans les médias sociaux, les séances de portes ouvertes et les séances d’accueil ou cocktails de bienvenue.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Les joueurs clés de ce jeu sont le chef de parti, vous-même, le candidat et le soutien de vos équipes de campagne.</a:t>
            </a:r>
            <a:endParaRPr lang="en-CA" dirty="0"/>
          </a:p>
        </p:txBody>
      </p:sp>
      <p:sp>
        <p:nvSpPr>
          <p:cNvPr id="4" name="Slide Number Placeholder 3"/>
          <p:cNvSpPr>
            <a:spLocks noGrp="1"/>
          </p:cNvSpPr>
          <p:nvPr>
            <p:ph type="sldNum" sz="quarter" idx="5"/>
          </p:nvPr>
        </p:nvSpPr>
        <p:spPr/>
        <p:txBody>
          <a:bodyPr/>
          <a:lstStyle/>
          <a:p>
            <a:fld id="{74946035-1683-4442-8A71-865F96034CA9}" type="slidenum">
              <a:rPr lang="en-US" smtClean="0"/>
              <a:t>20</a:t>
            </a:fld>
            <a:endParaRPr lang="en-US"/>
          </a:p>
        </p:txBody>
      </p:sp>
    </p:spTree>
    <p:extLst>
      <p:ext uri="{BB962C8B-B14F-4D97-AF65-F5344CB8AC3E}">
        <p14:creationId xmlns:p14="http://schemas.microsoft.com/office/powerpoint/2010/main" val="6569763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b="1" kern="1200" dirty="0" smtClean="0">
                <a:solidFill>
                  <a:schemeClr val="tx1"/>
                </a:solidFill>
                <a:effectLst/>
                <a:latin typeface="+mn-lt"/>
                <a:ea typeface="+mn-ea"/>
                <a:cs typeface="+mn-cs"/>
              </a:rPr>
              <a:t>DITES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Il faut rappeler à beaucoup d’électeurs d’aller voter, insister auprès d’eux pour qu’ils aillent votent et les accompagner aux bureaux de scrutin (et les raccompagner ensuite) le jour du scrutin ou les jours du scrutin par anticipation.</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Votre personnel de campagne doit se poser les questions suivantes :</a:t>
            </a:r>
            <a:endParaRPr lang="en-CA" sz="1200" kern="1200" dirty="0" smtClean="0">
              <a:solidFill>
                <a:schemeClr val="tx1"/>
              </a:solidFill>
              <a:effectLst/>
              <a:latin typeface="+mn-lt"/>
              <a:ea typeface="+mn-ea"/>
              <a:cs typeface="+mn-cs"/>
            </a:endParaRPr>
          </a:p>
          <a:p>
            <a:pPr lvl="0"/>
            <a:r>
              <a:rPr lang="fr-CA" sz="1200" kern="1200" dirty="0" smtClean="0">
                <a:solidFill>
                  <a:schemeClr val="tx1"/>
                </a:solidFill>
                <a:effectLst/>
                <a:latin typeface="+mn-lt"/>
                <a:ea typeface="+mn-ea"/>
                <a:cs typeface="+mn-cs"/>
              </a:rPr>
              <a:t>- Amènerez-vous un plus grand nombre de vos partisans à voter que n’en amèneront vos opposants?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Ce jeu se joue au porte-à-porte des résidents, avec des appels téléphoniques, des listes de courriel et des bureaux de vote.</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Les activités de ce jeu comprennent le transport aller-retour</a:t>
            </a:r>
            <a:r>
              <a:rPr lang="fr-CA" sz="1200" kern="1200" baseline="0" dirty="0" smtClean="0">
                <a:solidFill>
                  <a:schemeClr val="tx1"/>
                </a:solidFill>
                <a:effectLst/>
                <a:latin typeface="+mn-lt"/>
                <a:ea typeface="+mn-ea"/>
                <a:cs typeface="+mn-cs"/>
              </a:rPr>
              <a:t> </a:t>
            </a:r>
            <a:r>
              <a:rPr lang="fr-CA" sz="1200" kern="1200" dirty="0" smtClean="0">
                <a:solidFill>
                  <a:schemeClr val="tx1"/>
                </a:solidFill>
                <a:effectLst/>
                <a:latin typeface="+mn-lt"/>
                <a:ea typeface="+mn-ea"/>
                <a:cs typeface="+mn-cs"/>
              </a:rPr>
              <a:t>des électeurs aux bureaux de vote, les appels téléphoniques de rappel,</a:t>
            </a:r>
            <a:r>
              <a:rPr lang="fr-CA" sz="1200" kern="1200" baseline="0" dirty="0" smtClean="0">
                <a:solidFill>
                  <a:schemeClr val="tx1"/>
                </a:solidFill>
                <a:effectLst/>
                <a:latin typeface="+mn-lt"/>
                <a:ea typeface="+mn-ea"/>
                <a:cs typeface="+mn-cs"/>
              </a:rPr>
              <a:t> le porte-à-porte</a:t>
            </a:r>
            <a:r>
              <a:rPr lang="fr-CA" sz="1200" kern="1200" dirty="0" smtClean="0">
                <a:solidFill>
                  <a:schemeClr val="tx1"/>
                </a:solidFill>
                <a:effectLst/>
                <a:latin typeface="+mn-lt"/>
                <a:ea typeface="+mn-ea"/>
                <a:cs typeface="+mn-cs"/>
              </a:rPr>
              <a:t>, la distribution de dépliants et autres articles, l’élaboration de plans de vote, l’obtention d’engagements de vote, les blitz de courriel le jour du scrutin, et ainsi de suite.</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Les joueurs clés de ce jeu sont les membres de votre équipe de campagne, y compris vos nombreux bénévoles.</a:t>
            </a:r>
            <a:endParaRPr lang="en-CA" sz="1200" kern="1200" dirty="0" smtClean="0">
              <a:solidFill>
                <a:schemeClr val="tx1"/>
              </a:solidFill>
              <a:effectLst/>
              <a:latin typeface="+mn-lt"/>
              <a:ea typeface="+mn-ea"/>
              <a:cs typeface="+mn-cs"/>
            </a:endParaRPr>
          </a:p>
          <a:p>
            <a:r>
              <a:rPr lang="fr-CA" sz="1200" b="1"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b="1" kern="1200" dirty="0" smtClean="0">
                <a:solidFill>
                  <a:schemeClr val="tx1"/>
                </a:solidFill>
                <a:effectLst/>
                <a:latin typeface="+mn-lt"/>
                <a:ea typeface="+mn-ea"/>
                <a:cs typeface="+mn-cs"/>
              </a:rPr>
              <a:t>DEMANDEZ :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Avant d’aller plus loin, avez-vous des questions sur ces trois jeux et sur ce que chacun d’eux entraîne?</a:t>
            </a:r>
            <a:endParaRPr lang="en-CA" b="0" baseline="0" dirty="0"/>
          </a:p>
        </p:txBody>
      </p:sp>
      <p:sp>
        <p:nvSpPr>
          <p:cNvPr id="4" name="Slide Number Placeholder 3"/>
          <p:cNvSpPr>
            <a:spLocks noGrp="1"/>
          </p:cNvSpPr>
          <p:nvPr>
            <p:ph type="sldNum" sz="quarter" idx="5"/>
          </p:nvPr>
        </p:nvSpPr>
        <p:spPr/>
        <p:txBody>
          <a:bodyPr/>
          <a:lstStyle/>
          <a:p>
            <a:fld id="{74946035-1683-4442-8A71-865F96034CA9}" type="slidenum">
              <a:rPr lang="en-US" smtClean="0"/>
              <a:t>21</a:t>
            </a:fld>
            <a:endParaRPr lang="en-US"/>
          </a:p>
        </p:txBody>
      </p:sp>
    </p:spTree>
    <p:extLst>
      <p:ext uri="{BB962C8B-B14F-4D97-AF65-F5344CB8AC3E}">
        <p14:creationId xmlns:p14="http://schemas.microsoft.com/office/powerpoint/2010/main" val="31112953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b="1" kern="1200" dirty="0" smtClean="0">
                <a:solidFill>
                  <a:schemeClr val="tx1"/>
                </a:solidFill>
                <a:effectLst/>
                <a:latin typeface="+mn-lt"/>
                <a:ea typeface="+mn-ea"/>
                <a:cs typeface="+mn-cs"/>
              </a:rPr>
              <a:t>DITES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Avant d’aborder le travail de l’équipe de campagne, nous devons parler du type de ressources dont une campagne a normalement besoin : l’argent et les bénévoles. </a:t>
            </a:r>
            <a:endParaRPr lang="en-CA" sz="1200" kern="1200" dirty="0" smtClean="0">
              <a:solidFill>
                <a:schemeClr val="tx1"/>
              </a:solidFill>
              <a:effectLst/>
              <a:latin typeface="+mn-lt"/>
              <a:ea typeface="+mn-ea"/>
              <a:cs typeface="+mn-cs"/>
            </a:endParaRPr>
          </a:p>
          <a:p>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L’argent permet de payer pour des choses comme l’espace de bureaux, les affiches, le matériel promotionnel, le site Web, la rémunération des titulaires des postes supérieurs de la campagne et les repas des bénévoles.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À</a:t>
            </a:r>
            <a:r>
              <a:rPr lang="fr-CA" sz="1200" kern="1200" baseline="0" dirty="0" smtClean="0">
                <a:solidFill>
                  <a:schemeClr val="tx1"/>
                </a:solidFill>
                <a:effectLst/>
                <a:latin typeface="+mn-lt"/>
                <a:ea typeface="+mn-ea"/>
                <a:cs typeface="+mn-cs"/>
              </a:rPr>
              <a:t> l’</a:t>
            </a:r>
            <a:r>
              <a:rPr lang="fr-CA" sz="1200" kern="1200" dirty="0" smtClean="0">
                <a:solidFill>
                  <a:schemeClr val="tx1"/>
                </a:solidFill>
                <a:effectLst/>
                <a:latin typeface="+mn-lt"/>
                <a:ea typeface="+mn-ea"/>
                <a:cs typeface="+mn-cs"/>
              </a:rPr>
              <a:t>élection de 2015, la campagne moyenne a recueilli et dépensé entre 70 000 $ et 90 000 $.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Les bénévoles jouent un rôle important dans les campagnes et la</a:t>
            </a:r>
            <a:r>
              <a:rPr lang="fr-CA" sz="1200" kern="1200" baseline="0" dirty="0" smtClean="0">
                <a:solidFill>
                  <a:schemeClr val="tx1"/>
                </a:solidFill>
                <a:effectLst/>
                <a:latin typeface="+mn-lt"/>
                <a:ea typeface="+mn-ea"/>
                <a:cs typeface="+mn-cs"/>
              </a:rPr>
              <a:t> majorité</a:t>
            </a:r>
            <a:r>
              <a:rPr lang="fr-CA" sz="1200" kern="1200" dirty="0" smtClean="0">
                <a:solidFill>
                  <a:schemeClr val="tx1"/>
                </a:solidFill>
                <a:effectLst/>
                <a:latin typeface="+mn-lt"/>
                <a:ea typeface="+mn-ea"/>
                <a:cs typeface="+mn-cs"/>
              </a:rPr>
              <a:t> comptent au moins une centaine de bénévoles.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Où, donc, une campagne trouve-t-elle son argent et ses bénévoles?</a:t>
            </a:r>
            <a:r>
              <a:rPr lang="fr-CA" sz="1200" b="1" kern="1200" dirty="0" smtClean="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5"/>
          </p:nvPr>
        </p:nvSpPr>
        <p:spPr/>
        <p:txBody>
          <a:bodyPr/>
          <a:lstStyle/>
          <a:p>
            <a:fld id="{74946035-1683-4442-8A71-865F96034CA9}" type="slidenum">
              <a:rPr lang="en-US" smtClean="0"/>
              <a:t>22</a:t>
            </a:fld>
            <a:endParaRPr lang="en-US"/>
          </a:p>
        </p:txBody>
      </p:sp>
    </p:spTree>
    <p:extLst>
      <p:ext uri="{BB962C8B-B14F-4D97-AF65-F5344CB8AC3E}">
        <p14:creationId xmlns:p14="http://schemas.microsoft.com/office/powerpoint/2010/main" val="307307130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2458">
              <a:defRPr/>
            </a:pPr>
            <a:r>
              <a:rPr lang="en-CA" b="1" baseline="0" dirty="0" err="1" smtClean="0"/>
              <a:t>Dites</a:t>
            </a:r>
            <a:r>
              <a:rPr lang="en-CA" b="1" baseline="0" dirty="0" smtClean="0"/>
              <a:t>:</a:t>
            </a:r>
            <a:endParaRPr lang="en-CA" b="1" dirty="0"/>
          </a:p>
          <a:p>
            <a:endParaRPr lang="en-US" baseline="0" dirty="0" smtClean="0"/>
          </a:p>
          <a:p>
            <a:r>
              <a:rPr lang="fr-CA" sz="1200" kern="1200" dirty="0" smtClean="0">
                <a:solidFill>
                  <a:schemeClr val="tx1"/>
                </a:solidFill>
                <a:effectLst/>
                <a:latin typeface="+mn-lt"/>
                <a:ea typeface="+mn-ea"/>
                <a:cs typeface="+mn-cs"/>
              </a:rPr>
              <a:t>En tant que candidat indépendant, vous devrez faire appel à des gens de votre collectivité, y compris votre famille et vos amis, pour obtenir leur soutien financier et de bénévolat. En tant que candidat d’un parti politique, vous pourrez également vous en remettre au soutien dudit parti.</a:t>
            </a:r>
            <a:endParaRPr lang="en-CA" dirty="0"/>
          </a:p>
        </p:txBody>
      </p:sp>
      <p:sp>
        <p:nvSpPr>
          <p:cNvPr id="4" name="Slide Number Placeholder 3"/>
          <p:cNvSpPr>
            <a:spLocks noGrp="1"/>
          </p:cNvSpPr>
          <p:nvPr>
            <p:ph type="sldNum" sz="quarter" idx="5"/>
          </p:nvPr>
        </p:nvSpPr>
        <p:spPr/>
        <p:txBody>
          <a:bodyPr/>
          <a:lstStyle/>
          <a:p>
            <a:fld id="{74946035-1683-4442-8A71-865F96034CA9}" type="slidenum">
              <a:rPr lang="en-US" smtClean="0"/>
              <a:t>23</a:t>
            </a:fld>
            <a:endParaRPr lang="en-US"/>
          </a:p>
        </p:txBody>
      </p:sp>
    </p:spTree>
    <p:extLst>
      <p:ext uri="{BB962C8B-B14F-4D97-AF65-F5344CB8AC3E}">
        <p14:creationId xmlns:p14="http://schemas.microsoft.com/office/powerpoint/2010/main" val="5937898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b="1" kern="1200" dirty="0" smtClean="0">
                <a:solidFill>
                  <a:schemeClr val="tx1"/>
                </a:solidFill>
                <a:effectLst/>
                <a:latin typeface="+mn-lt"/>
                <a:ea typeface="+mn-ea"/>
                <a:cs typeface="+mn-cs"/>
              </a:rPr>
              <a:t>DITES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Les candidats affiliés à un parti peuvent être en mesure de s’en remettre aux échelons local et national du parti pour trouver du soutien dans ces domaines pendant la campagne.</a:t>
            </a:r>
            <a:endParaRPr lang="en-CA" sz="1200" kern="1200" dirty="0" smtClean="0">
              <a:solidFill>
                <a:schemeClr val="tx1"/>
              </a:solidFill>
              <a:effectLst/>
              <a:latin typeface="+mn-lt"/>
              <a:ea typeface="+mn-ea"/>
              <a:cs typeface="+mn-cs"/>
            </a:endParaRPr>
          </a:p>
          <a:p>
            <a:pPr lvl="0"/>
            <a:r>
              <a:rPr lang="fr-CA" sz="1200" kern="1200" dirty="0" smtClean="0">
                <a:solidFill>
                  <a:schemeClr val="tx1"/>
                </a:solidFill>
                <a:effectLst/>
                <a:latin typeface="+mn-lt"/>
                <a:ea typeface="+mn-ea"/>
                <a:cs typeface="+mn-cs"/>
              </a:rPr>
              <a:t>- Soutien de la section locale du parti : les membres et partisans sont susceptibles d’appuyer votre campagne par des contributions monétaires et de bénévolat. </a:t>
            </a:r>
            <a:endParaRPr lang="en-CA" sz="1200" kern="1200" dirty="0" smtClean="0">
              <a:solidFill>
                <a:schemeClr val="tx1"/>
              </a:solidFill>
              <a:effectLst/>
              <a:latin typeface="+mn-lt"/>
              <a:ea typeface="+mn-ea"/>
              <a:cs typeface="+mn-cs"/>
            </a:endParaRPr>
          </a:p>
          <a:p>
            <a:pPr lvl="0"/>
            <a:r>
              <a:rPr lang="fr-CA" sz="1200" kern="1200" dirty="0" smtClean="0">
                <a:solidFill>
                  <a:schemeClr val="tx1"/>
                </a:solidFill>
                <a:effectLst/>
                <a:latin typeface="+mn-lt"/>
                <a:ea typeface="+mn-ea"/>
                <a:cs typeface="+mn-cs"/>
              </a:rPr>
              <a:t>- Soutien de l’échelon national du parti : les équipes de la campagne nationale décideront des circonscriptions dans lesquelles investir; il pourra s’agir d’investissements d’argent, de personnel, de bénévoles et de visites du chef. Toutes ces choses peuvent améliorer les chances du candidat de remporter les élections.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Certains partis forment leurs candidats et leurs directeurs de campagne à des choses comme la gestion des données et les campagnes de financement.</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Les candidats devraient envisager de demander un soutien supplémentaire à la campagne nationale. Ils devraient se tenir prêts à démontrer en quoi ces investissements sont susceptibles d’être rentables pour le parti et à énoncer ce qu’ils font déjà pour assurer le succès de leur campagne. </a:t>
            </a:r>
            <a:endParaRPr lang="en-CA" dirty="0"/>
          </a:p>
        </p:txBody>
      </p:sp>
      <p:sp>
        <p:nvSpPr>
          <p:cNvPr id="4" name="Slide Number Placeholder 3"/>
          <p:cNvSpPr>
            <a:spLocks noGrp="1"/>
          </p:cNvSpPr>
          <p:nvPr>
            <p:ph type="sldNum" sz="quarter" idx="5"/>
          </p:nvPr>
        </p:nvSpPr>
        <p:spPr/>
        <p:txBody>
          <a:bodyPr/>
          <a:lstStyle/>
          <a:p>
            <a:fld id="{74946035-1683-4442-8A71-865F96034CA9}" type="slidenum">
              <a:rPr lang="en-US" smtClean="0"/>
              <a:t>24</a:t>
            </a:fld>
            <a:endParaRPr lang="en-US"/>
          </a:p>
        </p:txBody>
      </p:sp>
    </p:spTree>
    <p:extLst>
      <p:ext uri="{BB962C8B-B14F-4D97-AF65-F5344CB8AC3E}">
        <p14:creationId xmlns:p14="http://schemas.microsoft.com/office/powerpoint/2010/main" val="3935223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2458">
              <a:defRPr/>
            </a:pPr>
            <a:r>
              <a:rPr lang="en-CA" b="1" baseline="0" dirty="0" smtClean="0"/>
              <a:t>DITES:</a:t>
            </a:r>
            <a:endParaRPr lang="en-CA" b="1" dirty="0"/>
          </a:p>
          <a:p>
            <a:pPr>
              <a:buClr>
                <a:schemeClr val="accent1"/>
              </a:buClr>
              <a:buSzPct val="104999"/>
            </a:pPr>
            <a:r>
              <a:rPr lang="fr-CA" sz="1200" kern="1200" dirty="0" smtClean="0">
                <a:solidFill>
                  <a:schemeClr val="tx1"/>
                </a:solidFill>
                <a:effectLst/>
                <a:latin typeface="+mn-lt"/>
                <a:ea typeface="+mn-ea"/>
                <a:cs typeface="+mn-cs"/>
              </a:rPr>
              <a:t>Finalement, prenez vous-même des initiatives pour recueillir de l’argent et recruter des bénévoles. Avant de vous décourager, mettez vos hypothèses à l’épreuve quant aux campagnes de financement et au recrutement de bénévoles. Vous serez peut-être surpris de voir qui donne et qui ne donne pas, combien donnent ceux qui donnent et pourquoi ils donnent.</a:t>
            </a:r>
          </a:p>
          <a:p>
            <a:pPr>
              <a:buClr>
                <a:schemeClr val="accent1"/>
              </a:buClr>
              <a:buSzPct val="104999"/>
            </a:pPr>
            <a:endParaRPr lang="en-CA" sz="1200" kern="1200" dirty="0" smtClean="0">
              <a:solidFill>
                <a:schemeClr val="tx1"/>
              </a:solidFill>
              <a:effectLst/>
              <a:latin typeface="+mn-lt"/>
              <a:ea typeface="+mn-ea"/>
              <a:cs typeface="+mn-cs"/>
            </a:endParaRPr>
          </a:p>
          <a:p>
            <a:pPr>
              <a:buClr>
                <a:schemeClr val="accent1"/>
              </a:buClr>
              <a:buSzPct val="104999"/>
            </a:pPr>
            <a:r>
              <a:rPr lang="fr-FR" dirty="0" smtClean="0"/>
              <a:t>Préparez-vous à vous appuyer sur votre réseau.</a:t>
            </a:r>
          </a:p>
          <a:p>
            <a:pPr>
              <a:buClr>
                <a:schemeClr val="accent1"/>
              </a:buClr>
              <a:buSzPct val="104999"/>
            </a:pPr>
            <a:r>
              <a:rPr lang="fr-FR" dirty="0" smtClean="0"/>
              <a:t>Testez vos hypothèses.</a:t>
            </a:r>
            <a:endParaRPr lang="en-CA" dirty="0"/>
          </a:p>
        </p:txBody>
      </p:sp>
      <p:sp>
        <p:nvSpPr>
          <p:cNvPr id="4" name="Slide Number Placeholder 3"/>
          <p:cNvSpPr>
            <a:spLocks noGrp="1"/>
          </p:cNvSpPr>
          <p:nvPr>
            <p:ph type="sldNum" sz="quarter" idx="5"/>
          </p:nvPr>
        </p:nvSpPr>
        <p:spPr/>
        <p:txBody>
          <a:bodyPr/>
          <a:lstStyle/>
          <a:p>
            <a:fld id="{74946035-1683-4442-8A71-865F96034CA9}" type="slidenum">
              <a:rPr lang="en-US" smtClean="0"/>
              <a:t>25</a:t>
            </a:fld>
            <a:endParaRPr lang="en-US"/>
          </a:p>
        </p:txBody>
      </p:sp>
    </p:spTree>
    <p:extLst>
      <p:ext uri="{BB962C8B-B14F-4D97-AF65-F5344CB8AC3E}">
        <p14:creationId xmlns:p14="http://schemas.microsoft.com/office/powerpoint/2010/main" val="9360172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b="1" kern="1200" dirty="0" smtClean="0">
                <a:solidFill>
                  <a:schemeClr val="tx1"/>
                </a:solidFill>
                <a:effectLst/>
                <a:latin typeface="+mn-lt"/>
                <a:ea typeface="+mn-ea"/>
                <a:cs typeface="+mn-cs"/>
              </a:rPr>
              <a:t>DEMANDEZ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Avez-vous des questions sur les ressources nécessaires à la tenue d’une campagne électorale et sur la façon de se les attacher?</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b="1" kern="1200" dirty="0" smtClean="0">
                <a:solidFill>
                  <a:schemeClr val="tx1"/>
                </a:solidFill>
                <a:effectLst/>
                <a:latin typeface="+mn-lt"/>
                <a:ea typeface="+mn-ea"/>
                <a:cs typeface="+mn-cs"/>
              </a:rPr>
              <a:t>DITES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Passons maintenant à l’équipe de campagne.</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Le montage de votre équipe de campagne n’est en fait qu’un exercice de planification de chacun des trois jeux (le jeu du nom, le jeu de la persuasion et le jeu de terrain) et de prise en compte des types de compétences et de gens dont vous avez besoin pour prendre part à chacun de ces domaines.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Voici quelques-uns des domaines clés de compétence que nous explorerons aujourd’hui :</a:t>
            </a:r>
            <a:endParaRPr lang="en-CA" sz="1200" kern="1200" dirty="0" smtClean="0">
              <a:solidFill>
                <a:schemeClr val="tx1"/>
              </a:solidFill>
              <a:effectLst/>
              <a:latin typeface="+mn-lt"/>
              <a:ea typeface="+mn-ea"/>
              <a:cs typeface="+mn-cs"/>
            </a:endParaRPr>
          </a:p>
          <a:p>
            <a:pPr lvl="0"/>
            <a:r>
              <a:rPr lang="fr-CA" sz="1200" kern="1200" dirty="0" smtClean="0">
                <a:solidFill>
                  <a:schemeClr val="tx1"/>
                </a:solidFill>
                <a:effectLst/>
                <a:latin typeface="+mn-lt"/>
                <a:ea typeface="+mn-ea"/>
                <a:cs typeface="+mn-cs"/>
              </a:rPr>
              <a:t>1. communiquer : diffuser le message sur les nouveaux médias et sur les médias traditionnels; </a:t>
            </a:r>
            <a:endParaRPr lang="en-CA" sz="1200" kern="1200" dirty="0" smtClean="0">
              <a:solidFill>
                <a:schemeClr val="tx1"/>
              </a:solidFill>
              <a:effectLst/>
              <a:latin typeface="+mn-lt"/>
              <a:ea typeface="+mn-ea"/>
              <a:cs typeface="+mn-cs"/>
            </a:endParaRPr>
          </a:p>
          <a:p>
            <a:pPr lvl="0"/>
            <a:r>
              <a:rPr lang="fr-CA" sz="1200" kern="1200" dirty="0" smtClean="0">
                <a:solidFill>
                  <a:schemeClr val="tx1"/>
                </a:solidFill>
                <a:effectLst/>
                <a:latin typeface="+mn-lt"/>
                <a:ea typeface="+mn-ea"/>
                <a:cs typeface="+mn-cs"/>
              </a:rPr>
              <a:t>2. identifier les électeurs et les amener à voter; obtenir leur vote;</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3. gérer la campagne.</a:t>
            </a:r>
            <a:endParaRPr lang="en-CA" dirty="0"/>
          </a:p>
        </p:txBody>
      </p:sp>
      <p:sp>
        <p:nvSpPr>
          <p:cNvPr id="4" name="Slide Number Placeholder 3"/>
          <p:cNvSpPr>
            <a:spLocks noGrp="1"/>
          </p:cNvSpPr>
          <p:nvPr>
            <p:ph type="sldNum" sz="quarter" idx="5"/>
          </p:nvPr>
        </p:nvSpPr>
        <p:spPr/>
        <p:txBody>
          <a:bodyPr/>
          <a:lstStyle/>
          <a:p>
            <a:fld id="{74946035-1683-4442-8A71-865F96034CA9}" type="slidenum">
              <a:rPr lang="en-US" smtClean="0"/>
              <a:t>26</a:t>
            </a:fld>
            <a:endParaRPr lang="en-US"/>
          </a:p>
        </p:txBody>
      </p:sp>
    </p:spTree>
    <p:extLst>
      <p:ext uri="{BB962C8B-B14F-4D97-AF65-F5344CB8AC3E}">
        <p14:creationId xmlns:p14="http://schemas.microsoft.com/office/powerpoint/2010/main" val="5818829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b="1" kern="1200" dirty="0" smtClean="0">
                <a:solidFill>
                  <a:schemeClr val="tx1"/>
                </a:solidFill>
                <a:effectLst/>
                <a:latin typeface="+mn-lt"/>
                <a:ea typeface="+mn-ea"/>
                <a:cs typeface="+mn-cs"/>
              </a:rPr>
              <a:t>DITES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Commençons par la gestion de campagne. Il y a trois grands rôles dans la gestion d’une campagne : celui du candidat, celui du directeur de campagne et celui de l’agent officiel.</a:t>
            </a:r>
            <a:endParaRPr lang="en-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4946035-1683-4442-8A71-865F96034CA9}" type="slidenum">
              <a:rPr lang="en-US" smtClean="0"/>
              <a:t>27</a:t>
            </a:fld>
            <a:endParaRPr lang="en-US"/>
          </a:p>
        </p:txBody>
      </p:sp>
    </p:spTree>
    <p:extLst>
      <p:ext uri="{BB962C8B-B14F-4D97-AF65-F5344CB8AC3E}">
        <p14:creationId xmlns:p14="http://schemas.microsoft.com/office/powerpoint/2010/main" val="18758825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b="1" kern="1200" dirty="0" smtClean="0">
                <a:solidFill>
                  <a:schemeClr val="tx1"/>
                </a:solidFill>
                <a:effectLst/>
                <a:latin typeface="+mn-lt"/>
                <a:ea typeface="+mn-ea"/>
                <a:cs typeface="+mn-cs"/>
              </a:rPr>
              <a:t>DITES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Le candidat et le directeur de campagne n’ont pas les mêmes fonctions.</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Le travail du candidat consiste à rencontrer les électeurs le plus souvent possible pour gagner leur appui.</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Le travail du directeur de campagne consiste à maximiser la somme de temps que le candidat passe auprès des électeurs, tout en menant efficacement la campagne afin que le candidat passe le moins possible de temps à s’inquiéter. Le directeur de campagne supervise et appuie tous les autres participants à la campagne et il veille à ce que soit confié à chaque personne le rôle qui lui convient. Cela signifie qu’il fixe les buts et les cibles de financement, d’organisation des prises de contact avec les électeurs et de liaison entre le candidat et le personnel de campagne</a:t>
            </a:r>
            <a:r>
              <a:rPr lang="fr-CA" sz="1200" kern="1200" baseline="0" dirty="0" smtClean="0">
                <a:solidFill>
                  <a:schemeClr val="tx1"/>
                </a:solidFill>
                <a:effectLst/>
                <a:latin typeface="+mn-lt"/>
                <a:ea typeface="+mn-ea"/>
                <a:cs typeface="+mn-cs"/>
              </a:rPr>
              <a:t> et</a:t>
            </a:r>
            <a:r>
              <a:rPr lang="fr-CA" sz="1200" kern="1200" dirty="0" smtClean="0">
                <a:solidFill>
                  <a:schemeClr val="tx1"/>
                </a:solidFill>
                <a:effectLst/>
                <a:latin typeface="+mn-lt"/>
                <a:ea typeface="+mn-ea"/>
                <a:cs typeface="+mn-cs"/>
              </a:rPr>
              <a:t> les bénévoles, qu’il atteint ces buts et objectifs, et qu’il supervise la stratégie, les opérations et les dépenses de campagne.</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Il faut aussi à chaque campagne un agent officiel, qui est chargé de la gestion des opérations financières de la campagne et de leur signalement à Élections Canada, comme l’exige la </a:t>
            </a:r>
            <a:r>
              <a:rPr lang="fr-CA" sz="1200" i="1" kern="1200" dirty="0" smtClean="0">
                <a:solidFill>
                  <a:schemeClr val="tx1"/>
                </a:solidFill>
                <a:effectLst/>
                <a:latin typeface="+mn-lt"/>
                <a:ea typeface="+mn-ea"/>
                <a:cs typeface="+mn-cs"/>
              </a:rPr>
              <a:t>Loi électorale du Canada</a:t>
            </a:r>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dirty="0"/>
          </a:p>
        </p:txBody>
      </p:sp>
      <p:sp>
        <p:nvSpPr>
          <p:cNvPr id="4" name="Slide Number Placeholder 3"/>
          <p:cNvSpPr>
            <a:spLocks noGrp="1"/>
          </p:cNvSpPr>
          <p:nvPr>
            <p:ph type="sldNum" sz="quarter" idx="5"/>
          </p:nvPr>
        </p:nvSpPr>
        <p:spPr/>
        <p:txBody>
          <a:bodyPr/>
          <a:lstStyle/>
          <a:p>
            <a:fld id="{74946035-1683-4442-8A71-865F96034CA9}" type="slidenum">
              <a:rPr lang="en-US" smtClean="0"/>
              <a:t>28</a:t>
            </a:fld>
            <a:endParaRPr lang="en-US"/>
          </a:p>
        </p:txBody>
      </p:sp>
    </p:spTree>
    <p:extLst>
      <p:ext uri="{BB962C8B-B14F-4D97-AF65-F5344CB8AC3E}">
        <p14:creationId xmlns:p14="http://schemas.microsoft.com/office/powerpoint/2010/main" val="35708388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DITES:</a:t>
            </a:r>
            <a:endParaRPr lang="en-CA" dirty="0"/>
          </a:p>
          <a:p>
            <a:r>
              <a:rPr lang="en-CA" dirty="0"/>
              <a:t> </a:t>
            </a:r>
          </a:p>
          <a:p>
            <a:r>
              <a:rPr lang="fr-CA" sz="1200" kern="1200" dirty="0" smtClean="0">
                <a:solidFill>
                  <a:schemeClr val="tx1"/>
                </a:solidFill>
                <a:effectLst/>
                <a:latin typeface="+mn-lt"/>
                <a:ea typeface="+mn-ea"/>
                <a:cs typeface="+mn-cs"/>
              </a:rPr>
              <a:t>Élections Canada a élaboré une trousse sur le parcours d’un candidat à des élections fédérales; on y trouve des explications détaillées sur ce rôle. Les documents que nous vous avons distribués contiennent un lien vers cette ressource. </a:t>
            </a:r>
            <a:endParaRPr lang="en-CA" dirty="0"/>
          </a:p>
        </p:txBody>
      </p:sp>
      <p:sp>
        <p:nvSpPr>
          <p:cNvPr id="4" name="Slide Number Placeholder 3"/>
          <p:cNvSpPr>
            <a:spLocks noGrp="1"/>
          </p:cNvSpPr>
          <p:nvPr>
            <p:ph type="sldNum" sz="quarter" idx="5"/>
          </p:nvPr>
        </p:nvSpPr>
        <p:spPr/>
        <p:txBody>
          <a:bodyPr/>
          <a:lstStyle/>
          <a:p>
            <a:fld id="{74946035-1683-4442-8A71-865F96034CA9}" type="slidenum">
              <a:rPr lang="en-US" smtClean="0"/>
              <a:t>29</a:t>
            </a:fld>
            <a:endParaRPr lang="en-US"/>
          </a:p>
        </p:txBody>
      </p:sp>
    </p:spTree>
    <p:extLst>
      <p:ext uri="{BB962C8B-B14F-4D97-AF65-F5344CB8AC3E}">
        <p14:creationId xmlns:p14="http://schemas.microsoft.com/office/powerpoint/2010/main" val="1822097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b="1" kern="1200" dirty="0" smtClean="0">
                <a:solidFill>
                  <a:schemeClr val="tx1"/>
                </a:solidFill>
                <a:effectLst/>
                <a:latin typeface="+mn-lt"/>
                <a:ea typeface="+mn-ea"/>
                <a:cs typeface="+mn-cs"/>
              </a:rPr>
              <a:t>DITES : </a:t>
            </a:r>
            <a:r>
              <a:rPr lang="fr-CA" sz="1200" kern="1200" dirty="0" smtClean="0">
                <a:solidFill>
                  <a:schemeClr val="tx1"/>
                </a:solidFill>
                <a:effectLst/>
                <a:latin typeface="+mn-lt"/>
                <a:ea typeface="+mn-ea"/>
                <a:cs typeface="+mn-cs"/>
              </a:rPr>
              <a:t>Voici les grandes lignes des sujets que nous allons traiter. </a:t>
            </a:r>
            <a:r>
              <a:rPr lang="fr-CA" sz="1200" b="1" kern="1200" dirty="0" smtClean="0">
                <a:solidFill>
                  <a:schemeClr val="tx1"/>
                </a:solidFill>
                <a:effectLst/>
                <a:latin typeface="+mn-lt"/>
                <a:ea typeface="+mn-ea"/>
                <a:cs typeface="+mn-cs"/>
              </a:rPr>
              <a:t>(LISEZ LA DIAPOSITIVE)</a:t>
            </a:r>
            <a:endParaRPr lang="en-CA" b="1" dirty="0"/>
          </a:p>
        </p:txBody>
      </p:sp>
      <p:sp>
        <p:nvSpPr>
          <p:cNvPr id="4" name="Slide Number Placeholder 3"/>
          <p:cNvSpPr>
            <a:spLocks noGrp="1"/>
          </p:cNvSpPr>
          <p:nvPr>
            <p:ph type="sldNum" sz="quarter" idx="5"/>
          </p:nvPr>
        </p:nvSpPr>
        <p:spPr/>
        <p:txBody>
          <a:bodyPr/>
          <a:lstStyle/>
          <a:p>
            <a:fld id="{74946035-1683-4442-8A71-865F96034CA9}" type="slidenum">
              <a:rPr lang="en-US" smtClean="0"/>
              <a:t>3</a:t>
            </a:fld>
            <a:endParaRPr lang="en-US"/>
          </a:p>
        </p:txBody>
      </p:sp>
    </p:spTree>
    <p:extLst>
      <p:ext uri="{BB962C8B-B14F-4D97-AF65-F5344CB8AC3E}">
        <p14:creationId xmlns:p14="http://schemas.microsoft.com/office/powerpoint/2010/main" val="114603645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b="1" kern="1200" dirty="0" smtClean="0">
                <a:solidFill>
                  <a:schemeClr val="tx1"/>
                </a:solidFill>
                <a:effectLst/>
                <a:latin typeface="+mn-lt"/>
                <a:ea typeface="+mn-ea"/>
                <a:cs typeface="+mn-cs"/>
              </a:rPr>
              <a:t>DITES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Un autre rôle important au sein de l’équipe de campagne est celui de l’équipe d’affichage.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Le chef de l’affichage et son équipe sont chargés de faire en sorte que des affiches soient placées sur des parterres de partisans, dans les espaces publics où c’est permis, de réparer et de remplacer les affiches endommagées ou vandalisées. Les affiches comptent pour beaucoup dans le jeu du nom, elles aident les électeurs à retenir votre nom à titre de candidat et à vous associer au parti que vous représentez (le cas échéant).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L’affichage est l’une des façons les plus simples d’accroître la notoriété de votre campagne, mais ce n’est qu’un début. </a:t>
            </a:r>
            <a:endParaRPr lang="en-CA" dirty="0"/>
          </a:p>
        </p:txBody>
      </p:sp>
      <p:sp>
        <p:nvSpPr>
          <p:cNvPr id="4" name="Slide Number Placeholder 3"/>
          <p:cNvSpPr>
            <a:spLocks noGrp="1"/>
          </p:cNvSpPr>
          <p:nvPr>
            <p:ph type="sldNum" sz="quarter" idx="5"/>
          </p:nvPr>
        </p:nvSpPr>
        <p:spPr/>
        <p:txBody>
          <a:bodyPr/>
          <a:lstStyle/>
          <a:p>
            <a:fld id="{74946035-1683-4442-8A71-865F96034CA9}" type="slidenum">
              <a:rPr lang="en-US" smtClean="0"/>
              <a:t>30</a:t>
            </a:fld>
            <a:endParaRPr lang="en-US"/>
          </a:p>
        </p:txBody>
      </p:sp>
    </p:spTree>
    <p:extLst>
      <p:ext uri="{BB962C8B-B14F-4D97-AF65-F5344CB8AC3E}">
        <p14:creationId xmlns:p14="http://schemas.microsoft.com/office/powerpoint/2010/main" val="423971280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b="1" kern="1200" dirty="0" smtClean="0">
                <a:solidFill>
                  <a:schemeClr val="tx1"/>
                </a:solidFill>
                <a:effectLst/>
                <a:latin typeface="+mn-lt"/>
                <a:ea typeface="+mn-ea"/>
                <a:cs typeface="+mn-cs"/>
              </a:rPr>
              <a:t>DITES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Avant de pouvoir voter pour vous, les gens doivent comprendre ce que représente votre campagne – cela fait partie du jeu de la persuasion. Une solide équipe des communications peut vous aider à ce titre. Les campagnes, de nos jours, reposent sur des stratégies de communication tant nouvelles que traditionnelles pour faire connaître leurs candidats.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Pour bien tirer parti des nouveaux médias, vous voudrez former une équipe de gens qui sont au fait de : </a:t>
            </a:r>
            <a:endParaRPr lang="en-CA"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smtClean="0">
                <a:solidFill>
                  <a:schemeClr val="tx1"/>
                </a:solidFill>
                <a:effectLst/>
                <a:latin typeface="+mn-lt"/>
                <a:ea typeface="+mn-ea"/>
                <a:cs typeface="+mn-cs"/>
              </a:rPr>
              <a:t>la façon de tirer le meilleur parti possible des médias sociaux; </a:t>
            </a:r>
            <a:endParaRPr lang="en-CA"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smtClean="0">
                <a:solidFill>
                  <a:schemeClr val="tx1"/>
                </a:solidFill>
                <a:effectLst/>
                <a:latin typeface="+mn-lt"/>
                <a:ea typeface="+mn-ea"/>
                <a:cs typeface="+mn-cs"/>
              </a:rPr>
              <a:t>la façon de créer et de placer des annonces numériques ciblées; </a:t>
            </a:r>
            <a:endParaRPr lang="en-CA"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smtClean="0">
                <a:solidFill>
                  <a:schemeClr val="tx1"/>
                </a:solidFill>
                <a:effectLst/>
                <a:latin typeface="+mn-lt"/>
                <a:ea typeface="+mn-ea"/>
                <a:cs typeface="+mn-cs"/>
              </a:rPr>
              <a:t>la façon de créer des vidéos aptes à attirer l’attention de gens que, autrement, vous ne toucheriez pas.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Quant aux stratégies traditionnelles de communication, vous voudrez former une équipe de gens qui pourront vous aider à : </a:t>
            </a:r>
            <a:endParaRPr lang="en-CA"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smtClean="0">
                <a:solidFill>
                  <a:schemeClr val="tx1"/>
                </a:solidFill>
                <a:effectLst/>
                <a:latin typeface="+mn-lt"/>
                <a:ea typeface="+mn-ea"/>
                <a:cs typeface="+mn-cs"/>
              </a:rPr>
              <a:t>élaborer des publications pour publipostage direct;</a:t>
            </a:r>
            <a:endParaRPr lang="en-CA"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smtClean="0">
                <a:solidFill>
                  <a:schemeClr val="tx1"/>
                </a:solidFill>
                <a:effectLst/>
                <a:latin typeface="+mn-lt"/>
                <a:ea typeface="+mn-ea"/>
                <a:cs typeface="+mn-cs"/>
              </a:rPr>
              <a:t>obtenir la couverture des télévisions, radios et journaux locaux; </a:t>
            </a:r>
            <a:endParaRPr lang="en-CA"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fr-CA" sz="1200" kern="1200" dirty="0" smtClean="0">
                <a:solidFill>
                  <a:schemeClr val="tx1"/>
                </a:solidFill>
                <a:effectLst/>
                <a:latin typeface="+mn-lt"/>
                <a:ea typeface="+mn-ea"/>
                <a:cs typeface="+mn-cs"/>
              </a:rPr>
              <a:t>rédiger des allocutions et à vous préparer aux débats.</a:t>
            </a:r>
            <a:endParaRPr lang="en-CA" dirty="0"/>
          </a:p>
        </p:txBody>
      </p:sp>
      <p:sp>
        <p:nvSpPr>
          <p:cNvPr id="4" name="Slide Number Placeholder 3"/>
          <p:cNvSpPr>
            <a:spLocks noGrp="1"/>
          </p:cNvSpPr>
          <p:nvPr>
            <p:ph type="sldNum" sz="quarter" idx="5"/>
          </p:nvPr>
        </p:nvSpPr>
        <p:spPr/>
        <p:txBody>
          <a:bodyPr/>
          <a:lstStyle/>
          <a:p>
            <a:fld id="{74946035-1683-4442-8A71-865F96034CA9}" type="slidenum">
              <a:rPr lang="en-US" smtClean="0"/>
              <a:t>31</a:t>
            </a:fld>
            <a:endParaRPr lang="en-US"/>
          </a:p>
        </p:txBody>
      </p:sp>
    </p:spTree>
    <p:extLst>
      <p:ext uri="{BB962C8B-B14F-4D97-AF65-F5344CB8AC3E}">
        <p14:creationId xmlns:p14="http://schemas.microsoft.com/office/powerpoint/2010/main" val="194255674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b="1" kern="1200" dirty="0" smtClean="0">
                <a:solidFill>
                  <a:schemeClr val="tx1"/>
                </a:solidFill>
                <a:effectLst/>
                <a:latin typeface="+mn-lt"/>
                <a:ea typeface="+mn-ea"/>
                <a:cs typeface="+mn-cs"/>
              </a:rPr>
              <a:t>DITES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Ce qui compte encore plus, c’est que votre campagne soit prête à s’adresser directement aux électeurs. C’est ici que le jeu de la persuasion rejoint le jeu de terrain. </a:t>
            </a:r>
            <a:endParaRPr lang="en-CA" sz="1200" kern="1200" dirty="0" smtClean="0">
              <a:solidFill>
                <a:schemeClr val="tx1"/>
              </a:solidFill>
              <a:effectLst/>
              <a:latin typeface="+mn-lt"/>
              <a:ea typeface="+mn-ea"/>
              <a:cs typeface="+mn-cs"/>
            </a:endParaRPr>
          </a:p>
          <a:p>
            <a:pPr lvl="0"/>
            <a:r>
              <a:rPr lang="fr-CA" sz="1200" kern="1200" dirty="0" smtClean="0">
                <a:solidFill>
                  <a:schemeClr val="tx1"/>
                </a:solidFill>
                <a:effectLst/>
                <a:latin typeface="+mn-lt"/>
                <a:ea typeface="+mn-ea"/>
                <a:cs typeface="+mn-cs"/>
              </a:rPr>
              <a:t>Les campagnes les plus concurrentielles verront à ce que leur candidat passe le plus de temps possible à rencontrer des électeurs sur le pas de leur porte; </a:t>
            </a:r>
            <a:endParaRPr lang="en-CA" sz="1200" kern="1200" dirty="0" smtClean="0">
              <a:solidFill>
                <a:schemeClr val="tx1"/>
              </a:solidFill>
              <a:effectLst/>
              <a:latin typeface="+mn-lt"/>
              <a:ea typeface="+mn-ea"/>
              <a:cs typeface="+mn-cs"/>
            </a:endParaRPr>
          </a:p>
          <a:p>
            <a:pPr lvl="0"/>
            <a:r>
              <a:rPr lang="fr-CA" sz="1200" kern="1200" dirty="0" smtClean="0">
                <a:solidFill>
                  <a:schemeClr val="tx1"/>
                </a:solidFill>
                <a:effectLst/>
                <a:latin typeface="+mn-lt"/>
                <a:ea typeface="+mn-ea"/>
                <a:cs typeface="+mn-cs"/>
              </a:rPr>
              <a:t>le démarchage porte à porte peut être une excellente occasion de rencontrer les électeurs et de se mettre au courant de leurs soucis.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La grande raison, cependant, pour laquelle la plupart des campagnes politiques recourent au porte-à-porte, consistant à demander leur soutien aux électeurs et à les persuader de le leur accorder et à tenir un registre de ceux qui appuient le candidat, afin de l’utiliser pour faire sortir le vote ou pour lancer les activités relatives au scrutin.</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Élections Canada transmettra à tous les candidats un exemplaire de la liste des électeurs de leur circonscription. Cette liste servira à : </a:t>
            </a:r>
            <a:endParaRPr lang="en-CA"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smtClean="0">
                <a:solidFill>
                  <a:schemeClr val="tx1"/>
                </a:solidFill>
                <a:effectLst/>
                <a:latin typeface="+mn-lt"/>
                <a:ea typeface="+mn-ea"/>
                <a:cs typeface="+mn-cs"/>
              </a:rPr>
              <a:t>aider les solliciteurs à savoir qui ils ont rencontré et qui ils n’ont pas rencontré; </a:t>
            </a:r>
            <a:endParaRPr lang="en-CA"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smtClean="0">
                <a:solidFill>
                  <a:schemeClr val="tx1"/>
                </a:solidFill>
                <a:effectLst/>
                <a:latin typeface="+mn-lt"/>
                <a:ea typeface="+mn-ea"/>
                <a:cs typeface="+mn-cs"/>
              </a:rPr>
              <a:t>déceler si un partisan doit s’inscrire pour voter (en pareil cas, son nom n’apparaît pas sur la liste); </a:t>
            </a:r>
            <a:endParaRPr lang="en-CA"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smtClean="0">
                <a:solidFill>
                  <a:schemeClr val="tx1"/>
                </a:solidFill>
                <a:effectLst/>
                <a:latin typeface="+mn-lt"/>
                <a:ea typeface="+mn-ea"/>
                <a:cs typeface="+mn-cs"/>
              </a:rPr>
              <a:t>prendre note de l’intention de l’électeur de soutenir le candidat le jour du scrutin, ou de son indécision.</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Il importe de garder à l’esprit qu’il incombe aux candidats et aux partis de protéger les renseignements personnels qu’ils ont sous leur contrôle. Les partis politiques sont tenus d’informer les Canadiens de leur manière de recueillir, de protéger et d’utiliser leurs renseignements personnels.</a:t>
            </a:r>
            <a:endParaRPr lang="en-CA" dirty="0"/>
          </a:p>
        </p:txBody>
      </p:sp>
      <p:sp>
        <p:nvSpPr>
          <p:cNvPr id="4" name="Slide Number Placeholder 3"/>
          <p:cNvSpPr>
            <a:spLocks noGrp="1"/>
          </p:cNvSpPr>
          <p:nvPr>
            <p:ph type="sldNum" sz="quarter" idx="5"/>
          </p:nvPr>
        </p:nvSpPr>
        <p:spPr/>
        <p:txBody>
          <a:bodyPr/>
          <a:lstStyle/>
          <a:p>
            <a:fld id="{74946035-1683-4442-8A71-865F96034CA9}" type="slidenum">
              <a:rPr lang="en-US" smtClean="0"/>
              <a:t>32</a:t>
            </a:fld>
            <a:endParaRPr lang="en-US"/>
          </a:p>
        </p:txBody>
      </p:sp>
    </p:spTree>
    <p:extLst>
      <p:ext uri="{BB962C8B-B14F-4D97-AF65-F5344CB8AC3E}">
        <p14:creationId xmlns:p14="http://schemas.microsoft.com/office/powerpoint/2010/main" val="259321701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b="1" kern="1200" dirty="0" smtClean="0">
                <a:solidFill>
                  <a:schemeClr val="tx1"/>
                </a:solidFill>
                <a:effectLst/>
                <a:latin typeface="+mn-lt"/>
                <a:ea typeface="+mn-ea"/>
                <a:cs typeface="+mn-cs"/>
              </a:rPr>
              <a:t>DITES :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C’est ici que la gestion des données entre en jeu. Votre campagne peut avoir besoin de gens et de logiciels à consacrer à la gestion des données, c'est-à-dire à l’organisation et à l’emmagasinage des renseignements recueillis, lors des sollicitations, sur les candidats que les électeurs ont l’intention d’appuyer.</a:t>
            </a: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smtClean="0">
                <a:solidFill>
                  <a:schemeClr val="tx1"/>
                </a:solidFill>
                <a:effectLst/>
                <a:latin typeface="+mn-lt"/>
                <a:ea typeface="+mn-ea"/>
                <a:cs typeface="+mn-cs"/>
              </a:rPr>
              <a:t>Il est également important de se doter d’un système de gestion des données pour savoir qui a demandé une affiche de parterre, qui a fait un don à la campagne et qui veut devenir bénévole; </a:t>
            </a:r>
            <a:endParaRPr lang="en-CA"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smtClean="0">
                <a:solidFill>
                  <a:schemeClr val="tx1"/>
                </a:solidFill>
                <a:effectLst/>
                <a:latin typeface="+mn-lt"/>
                <a:ea typeface="+mn-ea"/>
                <a:cs typeface="+mn-cs"/>
              </a:rPr>
              <a:t>Certains partis mettent de tels systèmes à la disposition de leurs candidats et leur donnent souvent</a:t>
            </a:r>
            <a:r>
              <a:rPr lang="fr-CA" sz="1200" kern="1200" baseline="0" dirty="0" smtClean="0">
                <a:solidFill>
                  <a:schemeClr val="tx1"/>
                </a:solidFill>
                <a:effectLst/>
                <a:latin typeface="+mn-lt"/>
                <a:ea typeface="+mn-ea"/>
                <a:cs typeface="+mn-cs"/>
              </a:rPr>
              <a:t> </a:t>
            </a:r>
            <a:r>
              <a:rPr lang="fr-CA" sz="1200" kern="1200" dirty="0" smtClean="0">
                <a:solidFill>
                  <a:schemeClr val="tx1"/>
                </a:solidFill>
                <a:effectLst/>
                <a:latin typeface="+mn-lt"/>
                <a:ea typeface="+mn-ea"/>
                <a:cs typeface="+mn-cs"/>
              </a:rPr>
              <a:t>une certaine formation, tandis que d’autres partis ne le font pas. Parmi ces</a:t>
            </a:r>
            <a:r>
              <a:rPr lang="fr-CA" sz="1200" kern="1200" baseline="0" dirty="0" smtClean="0">
                <a:solidFill>
                  <a:schemeClr val="tx1"/>
                </a:solidFill>
                <a:effectLst/>
                <a:latin typeface="+mn-lt"/>
                <a:ea typeface="+mn-ea"/>
                <a:cs typeface="+mn-cs"/>
              </a:rPr>
              <a:t> systèmes les plu</a:t>
            </a:r>
            <a:r>
              <a:rPr lang="fr-CA" sz="1200" kern="1200" dirty="0" smtClean="0">
                <a:solidFill>
                  <a:schemeClr val="tx1"/>
                </a:solidFill>
                <a:effectLst/>
                <a:latin typeface="+mn-lt"/>
                <a:ea typeface="+mn-ea"/>
                <a:cs typeface="+mn-cs"/>
              </a:rPr>
              <a:t>s courants : </a:t>
            </a:r>
            <a:endParaRPr lang="en-CA" sz="1200" kern="1200" dirty="0" smtClean="0">
              <a:solidFill>
                <a:schemeClr val="tx1"/>
              </a:solidFill>
              <a:effectLst/>
              <a:latin typeface="+mn-lt"/>
              <a:ea typeface="+mn-ea"/>
              <a:cs typeface="+mn-cs"/>
            </a:endParaRPr>
          </a:p>
          <a:p>
            <a:pPr marL="628650" lvl="1" indent="-171450">
              <a:buFont typeface="Arial" panose="020B0604020202020204" pitchFamily="34" charset="0"/>
              <a:buChar char="•"/>
            </a:pPr>
            <a:r>
              <a:rPr lang="fr-CA" sz="1200" kern="1200" dirty="0" err="1" smtClean="0">
                <a:solidFill>
                  <a:schemeClr val="tx1"/>
                </a:solidFill>
                <a:effectLst/>
                <a:latin typeface="+mn-lt"/>
                <a:ea typeface="+mn-ea"/>
                <a:cs typeface="+mn-cs"/>
              </a:rPr>
              <a:t>Nationbuilder</a:t>
            </a:r>
            <a:r>
              <a:rPr lang="fr-CA" sz="1200" kern="1200" dirty="0" smtClean="0">
                <a:solidFill>
                  <a:schemeClr val="tx1"/>
                </a:solidFill>
                <a:effectLst/>
                <a:latin typeface="+mn-lt"/>
                <a:ea typeface="+mn-ea"/>
                <a:cs typeface="+mn-cs"/>
              </a:rPr>
              <a:t>;</a:t>
            </a:r>
            <a:endParaRPr lang="en-CA" sz="1200" kern="1200" dirty="0" smtClean="0">
              <a:solidFill>
                <a:schemeClr val="tx1"/>
              </a:solidFill>
              <a:effectLst/>
              <a:latin typeface="+mn-lt"/>
              <a:ea typeface="+mn-ea"/>
              <a:cs typeface="+mn-cs"/>
            </a:endParaRPr>
          </a:p>
          <a:p>
            <a:pPr marL="628650" lvl="1" indent="-171450">
              <a:buFont typeface="Arial" panose="020B0604020202020204" pitchFamily="34" charset="0"/>
              <a:buChar char="•"/>
            </a:pPr>
            <a:r>
              <a:rPr lang="fr-CA" sz="1200" kern="1200" dirty="0" smtClean="0">
                <a:solidFill>
                  <a:schemeClr val="tx1"/>
                </a:solidFill>
                <a:effectLst/>
                <a:latin typeface="+mn-lt"/>
                <a:ea typeface="+mn-ea"/>
                <a:cs typeface="+mn-cs"/>
              </a:rPr>
              <a:t>Blue State Digital;</a:t>
            </a:r>
            <a:endParaRPr lang="en-CA" sz="1200" kern="1200" dirty="0" smtClean="0">
              <a:solidFill>
                <a:schemeClr val="tx1"/>
              </a:solidFill>
              <a:effectLst/>
              <a:latin typeface="+mn-lt"/>
              <a:ea typeface="+mn-ea"/>
              <a:cs typeface="+mn-cs"/>
            </a:endParaRPr>
          </a:p>
          <a:p>
            <a:pPr marL="628650" lvl="1" indent="-171450">
              <a:buFont typeface="Arial" panose="020B0604020202020204" pitchFamily="34" charset="0"/>
              <a:buChar char="•"/>
            </a:pPr>
            <a:r>
              <a:rPr lang="fr-CA" sz="1200" kern="1200" dirty="0" err="1" smtClean="0">
                <a:solidFill>
                  <a:schemeClr val="tx1"/>
                </a:solidFill>
                <a:effectLst/>
                <a:latin typeface="+mn-lt"/>
                <a:ea typeface="+mn-ea"/>
                <a:cs typeface="+mn-cs"/>
              </a:rPr>
              <a:t>NGPVan</a:t>
            </a:r>
            <a:r>
              <a:rPr lang="fr-CA" sz="1200" kern="1200" dirty="0" smtClean="0">
                <a:solidFill>
                  <a:schemeClr val="tx1"/>
                </a:solidFill>
                <a:effectLst/>
                <a:latin typeface="+mn-lt"/>
                <a:ea typeface="+mn-ea"/>
                <a:cs typeface="+mn-cs"/>
              </a:rPr>
              <a:t>.</a:t>
            </a:r>
            <a:endParaRPr lang="en-CA" dirty="0"/>
          </a:p>
        </p:txBody>
      </p:sp>
      <p:sp>
        <p:nvSpPr>
          <p:cNvPr id="4" name="Slide Number Placeholder 3"/>
          <p:cNvSpPr>
            <a:spLocks noGrp="1"/>
          </p:cNvSpPr>
          <p:nvPr>
            <p:ph type="sldNum" sz="quarter" idx="5"/>
          </p:nvPr>
        </p:nvSpPr>
        <p:spPr/>
        <p:txBody>
          <a:bodyPr/>
          <a:lstStyle/>
          <a:p>
            <a:fld id="{74946035-1683-4442-8A71-865F96034CA9}" type="slidenum">
              <a:rPr lang="en-US" smtClean="0"/>
              <a:t>33</a:t>
            </a:fld>
            <a:endParaRPr lang="en-US"/>
          </a:p>
        </p:txBody>
      </p:sp>
    </p:spTree>
    <p:extLst>
      <p:ext uri="{BB962C8B-B14F-4D97-AF65-F5344CB8AC3E}">
        <p14:creationId xmlns:p14="http://schemas.microsoft.com/office/powerpoint/2010/main" val="155939774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DITES:</a:t>
            </a:r>
            <a:endParaRPr lang="en-CA" b="1" dirty="0"/>
          </a:p>
          <a:p>
            <a:r>
              <a:rPr lang="fr-CA" sz="1200" kern="1200" dirty="0" smtClean="0">
                <a:solidFill>
                  <a:schemeClr val="tx1"/>
                </a:solidFill>
                <a:effectLst/>
                <a:latin typeface="+mn-lt"/>
                <a:ea typeface="+mn-ea"/>
                <a:cs typeface="+mn-cs"/>
              </a:rPr>
              <a:t>À l’approche du jour du scrutin, les priorités de la campagne passent ordinairement de l’identification des partisans et de la persuasion des électeurs à l’assurance que ces derniers se rendront aux urnes. On appelle souvent cela « faire sortir le vote » ou « inciter à voter ». Comme les électeurs peuvent désormais voter dans un des bureaux d’Élections Canada quelques jours à peine après le début de la campagne électorale officielle, les activités d’incitation à voter peuvent débuter dès que les campagnes ont identifié un partisan.</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Ces activités peuvent comprendre :</a:t>
            </a:r>
            <a:endParaRPr lang="en-CA"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smtClean="0">
                <a:solidFill>
                  <a:schemeClr val="tx1"/>
                </a:solidFill>
                <a:effectLst/>
                <a:latin typeface="+mn-lt"/>
                <a:ea typeface="+mn-ea"/>
                <a:cs typeface="+mn-cs"/>
              </a:rPr>
              <a:t>la cueillette des engagements de vote;</a:t>
            </a:r>
            <a:endParaRPr lang="en-CA"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smtClean="0">
                <a:solidFill>
                  <a:schemeClr val="tx1"/>
                </a:solidFill>
                <a:effectLst/>
                <a:latin typeface="+mn-lt"/>
                <a:ea typeface="+mn-ea"/>
                <a:cs typeface="+mn-cs"/>
              </a:rPr>
              <a:t>l’aide aux électeurs quant à l’évolution de leur intention de vote; </a:t>
            </a:r>
            <a:endParaRPr lang="en-CA"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smtClean="0">
                <a:solidFill>
                  <a:schemeClr val="tx1"/>
                </a:solidFill>
                <a:effectLst/>
                <a:latin typeface="+mn-lt"/>
                <a:ea typeface="+mn-ea"/>
                <a:cs typeface="+mn-cs"/>
              </a:rPr>
              <a:t>le fait d’amener les gens aux bureaux de scrutin (et de les en ramener), particulièrement les électeurs qui sont moins susceptibles de s’y rendre par leurs propres moyens (c'est-à-dire les personnes handicapées, les personnes âgées sans famille, les personnes privées de moyen de transport fiable, etc.); </a:t>
            </a:r>
            <a:endParaRPr lang="en-CA"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fr-CA" sz="1200" kern="1200" dirty="0" smtClean="0">
                <a:solidFill>
                  <a:schemeClr val="tx1"/>
                </a:solidFill>
                <a:effectLst/>
                <a:latin typeface="+mn-lt"/>
                <a:ea typeface="+mn-ea"/>
                <a:cs typeface="+mn-cs"/>
              </a:rPr>
              <a:t>les appels téléphoniques auprès des électeurs pour les inciter à aller voter. </a:t>
            </a:r>
            <a:endParaRPr lang="en-CA" dirty="0"/>
          </a:p>
        </p:txBody>
      </p:sp>
      <p:sp>
        <p:nvSpPr>
          <p:cNvPr id="4" name="Slide Number Placeholder 3"/>
          <p:cNvSpPr>
            <a:spLocks noGrp="1"/>
          </p:cNvSpPr>
          <p:nvPr>
            <p:ph type="sldNum" sz="quarter" idx="5"/>
          </p:nvPr>
        </p:nvSpPr>
        <p:spPr/>
        <p:txBody>
          <a:bodyPr/>
          <a:lstStyle/>
          <a:p>
            <a:fld id="{74946035-1683-4442-8A71-865F96034CA9}" type="slidenum">
              <a:rPr lang="en-US" smtClean="0"/>
              <a:t>34</a:t>
            </a:fld>
            <a:endParaRPr lang="en-US"/>
          </a:p>
        </p:txBody>
      </p:sp>
    </p:spTree>
    <p:extLst>
      <p:ext uri="{BB962C8B-B14F-4D97-AF65-F5344CB8AC3E}">
        <p14:creationId xmlns:p14="http://schemas.microsoft.com/office/powerpoint/2010/main" val="396551985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DITES:</a:t>
            </a:r>
            <a:endParaRPr lang="en-CA" b="1" dirty="0"/>
          </a:p>
          <a:p>
            <a:r>
              <a:rPr lang="fr-CA" sz="1200" kern="1200" dirty="0" smtClean="0">
                <a:solidFill>
                  <a:schemeClr val="tx1"/>
                </a:solidFill>
                <a:effectLst/>
                <a:latin typeface="+mn-lt"/>
                <a:ea typeface="+mn-ea"/>
                <a:cs typeface="+mn-cs"/>
              </a:rPr>
              <a:t>Il reste beaucoup de </a:t>
            </a:r>
            <a:r>
              <a:rPr lang="fr-CA" sz="1200" kern="1200" smtClean="0">
                <a:solidFill>
                  <a:schemeClr val="tx1"/>
                </a:solidFill>
                <a:effectLst/>
                <a:latin typeface="+mn-lt"/>
                <a:ea typeface="+mn-ea"/>
                <a:cs typeface="+mn-cs"/>
              </a:rPr>
              <a:t>rôles</a:t>
            </a:r>
            <a:r>
              <a:rPr lang="fr-CA" sz="1200" kern="1200" baseline="0" smtClean="0">
                <a:solidFill>
                  <a:schemeClr val="tx1"/>
                </a:solidFill>
                <a:effectLst/>
                <a:latin typeface="+mn-lt"/>
                <a:ea typeface="+mn-ea"/>
                <a:cs typeface="+mn-cs"/>
              </a:rPr>
              <a:t> </a:t>
            </a:r>
            <a:r>
              <a:rPr lang="fr-CA" sz="1200" kern="1200" smtClean="0">
                <a:solidFill>
                  <a:schemeClr val="tx1"/>
                </a:solidFill>
                <a:effectLst/>
                <a:latin typeface="+mn-lt"/>
                <a:ea typeface="+mn-ea"/>
                <a:cs typeface="+mn-cs"/>
              </a:rPr>
              <a:t>qui </a:t>
            </a:r>
            <a:r>
              <a:rPr lang="fr-CA" sz="1200" kern="1200" dirty="0" smtClean="0">
                <a:solidFill>
                  <a:schemeClr val="tx1"/>
                </a:solidFill>
                <a:effectLst/>
                <a:latin typeface="+mn-lt"/>
                <a:ea typeface="+mn-ea"/>
                <a:cs typeface="+mn-cs"/>
              </a:rPr>
              <a:t>sont aussi critiques pour la campagne : </a:t>
            </a:r>
            <a:endParaRPr lang="en-CA"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smtClean="0">
                <a:solidFill>
                  <a:schemeClr val="tx1"/>
                </a:solidFill>
                <a:effectLst/>
                <a:latin typeface="+mn-lt"/>
                <a:ea typeface="+mn-ea"/>
                <a:cs typeface="+mn-cs"/>
              </a:rPr>
              <a:t>celui du directeur de bureau, qui fait en sorte que le bureau de campagne fonctionne sans accrocs, c'est-à-dire qu’il reste propre, organisé, apte à répondre aux demandes de renseignements, etc.;</a:t>
            </a:r>
            <a:endParaRPr lang="en-CA"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smtClean="0">
                <a:solidFill>
                  <a:schemeClr val="tx1"/>
                </a:solidFill>
                <a:effectLst/>
                <a:latin typeface="+mn-lt"/>
                <a:ea typeface="+mn-ea"/>
                <a:cs typeface="+mn-cs"/>
              </a:rPr>
              <a:t>celui de l’organisateur d’événements, qui inscrit au calendrier et gère les cocktails de bienvenue, les activités de campagne, les réceptions du jour du scrutin;</a:t>
            </a:r>
            <a:endParaRPr lang="en-CA"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fr-CA" sz="1200" kern="1200" dirty="0" smtClean="0">
                <a:solidFill>
                  <a:schemeClr val="tx1"/>
                </a:solidFill>
                <a:effectLst/>
                <a:latin typeface="+mn-lt"/>
                <a:ea typeface="+mn-ea"/>
                <a:cs typeface="+mn-cs"/>
              </a:rPr>
              <a:t>celui des représentants du candidat et des observateurs, qui observent le déroulement du scrutin et le processus de comptage dans les bureaux de scrutin de toute la circonscription.</a:t>
            </a:r>
            <a:endParaRPr lang="en-CA" dirty="0"/>
          </a:p>
        </p:txBody>
      </p:sp>
      <p:sp>
        <p:nvSpPr>
          <p:cNvPr id="4" name="Slide Number Placeholder 3"/>
          <p:cNvSpPr>
            <a:spLocks noGrp="1"/>
          </p:cNvSpPr>
          <p:nvPr>
            <p:ph type="sldNum" sz="quarter" idx="5"/>
          </p:nvPr>
        </p:nvSpPr>
        <p:spPr/>
        <p:txBody>
          <a:bodyPr/>
          <a:lstStyle/>
          <a:p>
            <a:fld id="{74946035-1683-4442-8A71-865F96034CA9}" type="slidenum">
              <a:rPr lang="en-US" smtClean="0"/>
              <a:t>35</a:t>
            </a:fld>
            <a:endParaRPr lang="en-US"/>
          </a:p>
        </p:txBody>
      </p:sp>
    </p:spTree>
    <p:extLst>
      <p:ext uri="{BB962C8B-B14F-4D97-AF65-F5344CB8AC3E}">
        <p14:creationId xmlns:p14="http://schemas.microsoft.com/office/powerpoint/2010/main" val="69735267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b="1" kern="1200" dirty="0" smtClean="0">
                <a:solidFill>
                  <a:schemeClr val="tx1"/>
                </a:solidFill>
                <a:effectLst/>
                <a:latin typeface="+mn-lt"/>
                <a:ea typeface="+mn-ea"/>
                <a:cs typeface="+mn-cs"/>
              </a:rPr>
              <a:t>DITES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Vous constaterez que depuis le moment où vous vous décidez jusqu’au jour du scrutin, mener une campagne électorale fédérale est une expérience stimulante et gratifiante. Le candidat ne suffit pas, il faut aussi une équipe de gens qui s’engagent pour tenir leur rôle dans le processus démocratique.</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La façon dont la campagne est organisée varie d’une campagne à l’autre. Si votre équipe est petite, les participants à votre campagne auront probablement, chacun, plus de responsabilités que si vous aviez une grande équipe et il faudra de la créativité pour attribuer les rôles et répartir le travail.</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Dans le doute, souvenez-vous des principales fonctions de la campagne et des trois jeux (le jeu du nom, le jeu de persuasion et le jeu de terrain). Au début de la période électorale, et de fait avant, vous voudrez concentrer vos ressources sur le rehaussement de la notoriété de votre campagne, sur la prise de contact avec les électeurs et sur vos efforts pour leur faire savoir ce que représente votre candidature. Une fois que vous aurez identifié vos partisans, le processus qui vous permettra de vous assurer qu’ils iront voter débutera.</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Élections Canada dispose de ressources pour appuyer votre participation au processus, depuis les règles auxquelles vous devez vous plier pour demeurer dans les limites de la légalité jusqu’aux ressources vers lesquelles vous pouvez diriger les électeurs pour les soutenir dans leur première participation à un scrutin.</a:t>
            </a:r>
            <a:endParaRPr lang="en-US" dirty="0"/>
          </a:p>
        </p:txBody>
      </p:sp>
      <p:sp>
        <p:nvSpPr>
          <p:cNvPr id="4" name="Slide Number Placeholder 3"/>
          <p:cNvSpPr>
            <a:spLocks noGrp="1"/>
          </p:cNvSpPr>
          <p:nvPr>
            <p:ph type="sldNum" sz="quarter" idx="5"/>
          </p:nvPr>
        </p:nvSpPr>
        <p:spPr/>
        <p:txBody>
          <a:bodyPr/>
          <a:lstStyle/>
          <a:p>
            <a:fld id="{74946035-1683-4442-8A71-865F96034CA9}" type="slidenum">
              <a:rPr lang="en-US" smtClean="0"/>
              <a:t>36</a:t>
            </a:fld>
            <a:endParaRPr lang="en-US"/>
          </a:p>
        </p:txBody>
      </p:sp>
    </p:spTree>
    <p:extLst>
      <p:ext uri="{BB962C8B-B14F-4D97-AF65-F5344CB8AC3E}">
        <p14:creationId xmlns:p14="http://schemas.microsoft.com/office/powerpoint/2010/main" val="39792013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b="1" kern="1200" dirty="0" smtClean="0">
                <a:solidFill>
                  <a:schemeClr val="tx1"/>
                </a:solidFill>
                <a:effectLst/>
                <a:latin typeface="+mn-lt"/>
                <a:ea typeface="+mn-ea"/>
                <a:cs typeface="+mn-cs"/>
              </a:rPr>
              <a:t>DEMANDEZ : </a:t>
            </a:r>
            <a:r>
              <a:rPr lang="fr-CA" sz="1200" kern="1200" dirty="0" smtClean="0">
                <a:solidFill>
                  <a:schemeClr val="tx1"/>
                </a:solidFill>
                <a:effectLst/>
                <a:latin typeface="+mn-lt"/>
                <a:ea typeface="+mn-ea"/>
                <a:cs typeface="+mn-cs"/>
              </a:rPr>
              <a:t>avez-vous des questions sur le présent exposé?</a:t>
            </a:r>
            <a:endParaRPr lang="en-CA" sz="1200" kern="1200" dirty="0" smtClean="0">
              <a:solidFill>
                <a:schemeClr val="tx1"/>
              </a:solidFill>
              <a:effectLst/>
              <a:latin typeface="+mn-lt"/>
              <a:ea typeface="+mn-ea"/>
              <a:cs typeface="+mn-cs"/>
            </a:endParaRPr>
          </a:p>
          <a:p>
            <a:r>
              <a:rPr lang="fr-CA" sz="1200" b="1"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b="1" kern="1200" dirty="0" smtClean="0">
                <a:solidFill>
                  <a:schemeClr val="tx1"/>
                </a:solidFill>
                <a:effectLst/>
                <a:latin typeface="+mn-lt"/>
                <a:ea typeface="+mn-ea"/>
                <a:cs typeface="+mn-cs"/>
              </a:rPr>
              <a:t>PARTAGEZ :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1. </a:t>
            </a:r>
            <a:r>
              <a:rPr lang="fr-CA" sz="1200" i="1" kern="1200" dirty="0" smtClean="0">
                <a:solidFill>
                  <a:schemeClr val="tx1"/>
                </a:solidFill>
                <a:effectLst/>
                <a:latin typeface="+mn-lt"/>
                <a:ea typeface="+mn-ea"/>
                <a:cs typeface="+mn-cs"/>
              </a:rPr>
              <a:t>Mener une campagne électorale</a:t>
            </a:r>
            <a:r>
              <a:rPr lang="fr-CA" sz="1200" kern="1200" dirty="0" smtClean="0">
                <a:solidFill>
                  <a:schemeClr val="tx1"/>
                </a:solidFill>
                <a:effectLst/>
                <a:latin typeface="+mn-lt"/>
                <a:ea typeface="+mn-ea"/>
                <a:cs typeface="+mn-cs"/>
              </a:rPr>
              <a:t> – documents à distribuer aux participants</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2. Lien vers le document </a:t>
            </a:r>
            <a:r>
              <a:rPr lang="fr-CA" sz="1200" i="1" kern="1200" dirty="0" smtClean="0">
                <a:solidFill>
                  <a:schemeClr val="tx1"/>
                </a:solidFill>
                <a:effectLst/>
                <a:latin typeface="+mn-lt"/>
                <a:ea typeface="+mn-ea"/>
                <a:cs typeface="+mn-cs"/>
              </a:rPr>
              <a:t>Parcours d’un candidat à une élection fédérale</a:t>
            </a:r>
            <a:r>
              <a:rPr lang="fr-CA" sz="1200" kern="1200" dirty="0" smtClean="0">
                <a:solidFill>
                  <a:schemeClr val="tx1"/>
                </a:solidFill>
                <a:effectLst/>
                <a:latin typeface="+mn-lt"/>
                <a:ea typeface="+mn-ea"/>
                <a:cs typeface="+mn-cs"/>
              </a:rPr>
              <a:t> : www.inspirerlademocratie.ca</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3. Pour joindre Élections Canada :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par courriel : info@elections.ca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par téléphone : 1-800-463-6868 </a:t>
            </a:r>
            <a:endParaRPr lang="en-US" dirty="0"/>
          </a:p>
        </p:txBody>
      </p:sp>
      <p:sp>
        <p:nvSpPr>
          <p:cNvPr id="4" name="Slide Number Placeholder 3"/>
          <p:cNvSpPr>
            <a:spLocks noGrp="1"/>
          </p:cNvSpPr>
          <p:nvPr>
            <p:ph type="sldNum" sz="quarter" idx="5"/>
          </p:nvPr>
        </p:nvSpPr>
        <p:spPr/>
        <p:txBody>
          <a:bodyPr/>
          <a:lstStyle/>
          <a:p>
            <a:fld id="{74946035-1683-4442-8A71-865F96034CA9}" type="slidenum">
              <a:rPr lang="en-US" smtClean="0"/>
              <a:t>37</a:t>
            </a:fld>
            <a:endParaRPr lang="en-US"/>
          </a:p>
        </p:txBody>
      </p:sp>
    </p:spTree>
    <p:extLst>
      <p:ext uri="{BB962C8B-B14F-4D97-AF65-F5344CB8AC3E}">
        <p14:creationId xmlns:p14="http://schemas.microsoft.com/office/powerpoint/2010/main" val="1645402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b="1" kern="1200" dirty="0" smtClean="0">
                <a:solidFill>
                  <a:schemeClr val="tx1"/>
                </a:solidFill>
                <a:effectLst/>
                <a:latin typeface="+mn-lt"/>
                <a:ea typeface="+mn-ea"/>
                <a:cs typeface="+mn-cs"/>
              </a:rPr>
              <a:t>DITES : </a:t>
            </a:r>
            <a:r>
              <a:rPr lang="fr-CA" sz="1200" kern="1200" dirty="0" smtClean="0">
                <a:solidFill>
                  <a:schemeClr val="tx1"/>
                </a:solidFill>
                <a:effectLst/>
                <a:latin typeface="+mn-lt"/>
                <a:ea typeface="+mn-ea"/>
                <a:cs typeface="+mn-cs"/>
              </a:rPr>
              <a:t>On a tenu pour acquis, dans cette présentation, que vous avez déjà franchi quelques jalons de votre parcours vers votre</a:t>
            </a:r>
            <a:r>
              <a:rPr lang="fr-CA" sz="1200" kern="1200" baseline="0" dirty="0" smtClean="0">
                <a:solidFill>
                  <a:schemeClr val="tx1"/>
                </a:solidFill>
                <a:effectLst/>
                <a:latin typeface="+mn-lt"/>
                <a:ea typeface="+mn-ea"/>
                <a:cs typeface="+mn-cs"/>
              </a:rPr>
              <a:t> </a:t>
            </a:r>
            <a:r>
              <a:rPr lang="fr-CA" sz="1200" kern="1200" dirty="0" smtClean="0">
                <a:solidFill>
                  <a:schemeClr val="tx1"/>
                </a:solidFill>
                <a:effectLst/>
                <a:latin typeface="+mn-lt"/>
                <a:ea typeface="+mn-ea"/>
                <a:cs typeface="+mn-cs"/>
              </a:rPr>
              <a:t>campagne électorale, c'est-à-dire que :</a:t>
            </a:r>
            <a:endParaRPr lang="en-CA"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smtClean="0">
                <a:solidFill>
                  <a:schemeClr val="tx1"/>
                </a:solidFill>
                <a:effectLst/>
                <a:latin typeface="+mn-lt"/>
                <a:ea typeface="+mn-ea"/>
                <a:cs typeface="+mn-cs"/>
              </a:rPr>
              <a:t>votre décision de poser votre candidature ou de travailler au sein d’une campagne est déjà prise; nous sommes ici pour parler de votre perception de ce qu’est la campagne une fois cette décision prise;</a:t>
            </a:r>
            <a:endParaRPr lang="en-CA"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smtClean="0">
                <a:solidFill>
                  <a:schemeClr val="tx1"/>
                </a:solidFill>
                <a:effectLst/>
                <a:latin typeface="+mn-lt"/>
                <a:ea typeface="+mn-ea"/>
                <a:cs typeface="+mn-cs"/>
              </a:rPr>
              <a:t>vous savez quelles idées vous défendez et pourquoi vous vous présentez ou pourquoi vous appuyez la campagne d’un candidat donné; nous n’allons pas explorer la prise de positions sur des problèmes ni la façon de choisir un parti, et nous n’aborderons pas les aspects idéologiques;</a:t>
            </a:r>
            <a:endParaRPr lang="en-CA"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smtClean="0">
                <a:solidFill>
                  <a:schemeClr val="tx1"/>
                </a:solidFill>
                <a:effectLst/>
                <a:latin typeface="+mn-lt"/>
                <a:ea typeface="+mn-ea"/>
                <a:cs typeface="+mn-cs"/>
              </a:rPr>
              <a:t>vous n’avez pas l’expérience des campagnes électorales; nous allons parler de certaines des connaissances moins intuitives entourant la tenue d’une campagne électorale pour vous aider à éviter certaines erreurs de débutant que les nouveaux candidats ou les nouvelles équipes de campagne sont susceptibles de faire;</a:t>
            </a:r>
            <a:endParaRPr lang="en-CA"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fr-CA" sz="1200" kern="1200" dirty="0" smtClean="0">
                <a:solidFill>
                  <a:schemeClr val="tx1"/>
                </a:solidFill>
                <a:effectLst/>
                <a:latin typeface="+mn-lt"/>
                <a:ea typeface="+mn-ea"/>
                <a:cs typeface="+mn-cs"/>
              </a:rPr>
              <a:t>vous-même ou votre candidat êtes déjà le candidat idéal; cela signifie que nous n’allons pas nous concentrer sur ce qui fait qu’un candidat est susceptible d’attirer les suffrages. </a:t>
            </a:r>
            <a:endParaRPr lang="en-US" dirty="0"/>
          </a:p>
        </p:txBody>
      </p:sp>
      <p:sp>
        <p:nvSpPr>
          <p:cNvPr id="4" name="Slide Number Placeholder 3"/>
          <p:cNvSpPr>
            <a:spLocks noGrp="1"/>
          </p:cNvSpPr>
          <p:nvPr>
            <p:ph type="sldNum" sz="quarter" idx="5"/>
          </p:nvPr>
        </p:nvSpPr>
        <p:spPr/>
        <p:txBody>
          <a:bodyPr/>
          <a:lstStyle/>
          <a:p>
            <a:fld id="{74946035-1683-4442-8A71-865F96034CA9}" type="slidenum">
              <a:rPr lang="en-US" smtClean="0"/>
              <a:t>4</a:t>
            </a:fld>
            <a:endParaRPr lang="en-US"/>
          </a:p>
        </p:txBody>
      </p:sp>
    </p:spTree>
    <p:extLst>
      <p:ext uri="{BB962C8B-B14F-4D97-AF65-F5344CB8AC3E}">
        <p14:creationId xmlns:p14="http://schemas.microsoft.com/office/powerpoint/2010/main" val="8154896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b="1" kern="1200" dirty="0" smtClean="0">
                <a:solidFill>
                  <a:schemeClr val="tx1"/>
                </a:solidFill>
                <a:effectLst/>
                <a:latin typeface="+mn-lt"/>
                <a:ea typeface="+mn-ea"/>
                <a:cs typeface="+mn-cs"/>
              </a:rPr>
              <a:t>DITES : </a:t>
            </a:r>
            <a:r>
              <a:rPr lang="fr-CA" sz="1200" kern="1200" dirty="0" smtClean="0">
                <a:solidFill>
                  <a:schemeClr val="tx1"/>
                </a:solidFill>
                <a:effectLst/>
                <a:latin typeface="+mn-lt"/>
                <a:ea typeface="+mn-ea"/>
                <a:cs typeface="+mn-cs"/>
              </a:rPr>
              <a:t>Commençons par jeter un coup d’œil à l’échéancier du parcours du candidat.</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Pour devenir candidat, il faut d’abord annoncer son intention de demander l’investiture du parti ou de se présenter à titre de candidat indépendant. Cette démarche précède habituellement la délivrance du bref électoral par le Directeur général des élections; il s’agit donc d’une activité préélectorale.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La deuxième étape consiste à obtenir l’appui d’un parti politique si l’on a décidé de se présenter sous une bannière donnée. Les intéressés peuvent avoir à se prêter à une campagne interne pour obtenir la nomination au sein du parti. Nous en reparlerons.</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Ensuite, le Directeur général des élections délivre le bref électoral, ce qui marque le lancement officiel de la campagne électorale.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Une fois le bref électoral délivré, vous devez vous inscrire à titre de candidat officiel auprès du directeur du scrutin de la circonscription où vous vous présenterez. Vous avez jusqu’au 21</a:t>
            </a:r>
            <a:r>
              <a:rPr lang="fr-CA" sz="1200" kern="1200" baseline="30000" dirty="0" smtClean="0">
                <a:solidFill>
                  <a:schemeClr val="tx1"/>
                </a:solidFill>
                <a:effectLst/>
                <a:latin typeface="+mn-lt"/>
                <a:ea typeface="+mn-ea"/>
                <a:cs typeface="+mn-cs"/>
              </a:rPr>
              <a:t>e</a:t>
            </a:r>
            <a:r>
              <a:rPr lang="fr-CA" sz="1200" kern="1200" dirty="0" smtClean="0">
                <a:solidFill>
                  <a:schemeClr val="tx1"/>
                </a:solidFill>
                <a:effectLst/>
                <a:latin typeface="+mn-lt"/>
                <a:ea typeface="+mn-ea"/>
                <a:cs typeface="+mn-cs"/>
              </a:rPr>
              <a:t> jour de la période d’élection pour franchir ce pas.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Vient finalement le jour du scrutin! Il y a évidemment d’autres étapes à franchir après la campagne électorale, mais nous n’irons pas en détails</a:t>
            </a:r>
            <a:r>
              <a:rPr lang="fr-CA" sz="1200" kern="1200" baseline="0" dirty="0" smtClean="0">
                <a:solidFill>
                  <a:schemeClr val="tx1"/>
                </a:solidFill>
                <a:effectLst/>
                <a:latin typeface="+mn-lt"/>
                <a:ea typeface="+mn-ea"/>
                <a:cs typeface="+mn-cs"/>
              </a:rPr>
              <a:t> sur ce sujet </a:t>
            </a:r>
            <a:r>
              <a:rPr lang="fr-CA" sz="1200" kern="1200" dirty="0" smtClean="0">
                <a:solidFill>
                  <a:schemeClr val="tx1"/>
                </a:solidFill>
                <a:effectLst/>
                <a:latin typeface="+mn-lt"/>
                <a:ea typeface="+mn-ea"/>
                <a:cs typeface="+mn-cs"/>
              </a:rPr>
              <a:t>aujourd’hui.</a:t>
            </a:r>
            <a:endParaRPr lang="en-CA" dirty="0"/>
          </a:p>
        </p:txBody>
      </p:sp>
      <p:sp>
        <p:nvSpPr>
          <p:cNvPr id="4" name="Slide Number Placeholder 3"/>
          <p:cNvSpPr>
            <a:spLocks noGrp="1"/>
          </p:cNvSpPr>
          <p:nvPr>
            <p:ph type="sldNum" sz="quarter" idx="5"/>
          </p:nvPr>
        </p:nvSpPr>
        <p:spPr/>
        <p:txBody>
          <a:bodyPr/>
          <a:lstStyle/>
          <a:p>
            <a:fld id="{74946035-1683-4442-8A71-865F96034CA9}" type="slidenum">
              <a:rPr lang="en-US" smtClean="0"/>
              <a:t>5</a:t>
            </a:fld>
            <a:endParaRPr lang="en-US"/>
          </a:p>
        </p:txBody>
      </p:sp>
    </p:spTree>
    <p:extLst>
      <p:ext uri="{BB962C8B-B14F-4D97-AF65-F5344CB8AC3E}">
        <p14:creationId xmlns:p14="http://schemas.microsoft.com/office/powerpoint/2010/main" val="29021111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2458">
              <a:defRPr i="1"/>
            </a:pPr>
            <a:r>
              <a:rPr lang="en-US" b="1" dirty="0" smtClean="0"/>
              <a:t>DITES:</a:t>
            </a:r>
          </a:p>
          <a:p>
            <a:pPr defTabSz="462458">
              <a:defRPr i="1"/>
            </a:pPr>
            <a:r>
              <a:rPr lang="en-US" b="0" i="0" dirty="0" smtClean="0"/>
              <a:t>Avant de </a:t>
            </a:r>
            <a:r>
              <a:rPr lang="en-US" b="0" i="0" dirty="0" err="1" smtClean="0"/>
              <a:t>poursuivre</a:t>
            </a:r>
            <a:r>
              <a:rPr lang="en-US" b="0" i="0" dirty="0" smtClean="0"/>
              <a:t>,</a:t>
            </a:r>
            <a:r>
              <a:rPr lang="en-US" b="0" i="0" baseline="0" dirty="0" smtClean="0"/>
              <a:t> </a:t>
            </a:r>
            <a:r>
              <a:rPr lang="en-US" b="0" i="0" baseline="0" dirty="0" err="1" smtClean="0"/>
              <a:t>est-ce</a:t>
            </a:r>
            <a:r>
              <a:rPr lang="en-US" b="0" i="0" baseline="0" dirty="0" smtClean="0"/>
              <a:t> que </a:t>
            </a:r>
            <a:r>
              <a:rPr lang="en-US" b="0" i="0" baseline="0" dirty="0" err="1" smtClean="0"/>
              <a:t>quelqu’un</a:t>
            </a:r>
            <a:r>
              <a:rPr lang="en-US" b="0" i="0" baseline="0" dirty="0" smtClean="0"/>
              <a:t> a des questions sur  la </a:t>
            </a:r>
            <a:r>
              <a:rPr lang="en-US" b="0" i="0" baseline="0" dirty="0" err="1" smtClean="0"/>
              <a:t>différence</a:t>
            </a:r>
            <a:r>
              <a:rPr lang="en-US" b="0" i="0" baseline="0" dirty="0" smtClean="0"/>
              <a:t> entre un </a:t>
            </a:r>
            <a:r>
              <a:rPr lang="en-US" b="0" i="0" baseline="0" dirty="0" err="1" smtClean="0"/>
              <a:t>candidat</a:t>
            </a:r>
            <a:r>
              <a:rPr lang="en-US" b="0" i="0" baseline="0" dirty="0" smtClean="0"/>
              <a:t> </a:t>
            </a:r>
            <a:r>
              <a:rPr lang="en-US" b="0" i="0" baseline="0" dirty="0" err="1" smtClean="0"/>
              <a:t>indépendant</a:t>
            </a:r>
            <a:r>
              <a:rPr lang="en-US" b="0" i="0" baseline="0" dirty="0" smtClean="0"/>
              <a:t> et un </a:t>
            </a:r>
            <a:r>
              <a:rPr lang="en-US" b="0" i="0" baseline="0" dirty="0" err="1" smtClean="0"/>
              <a:t>candidat</a:t>
            </a:r>
            <a:r>
              <a:rPr lang="en-US" b="0" i="0" baseline="0" dirty="0" smtClean="0"/>
              <a:t> de </a:t>
            </a:r>
            <a:r>
              <a:rPr lang="en-US" b="0" i="0" baseline="0" dirty="0" err="1" smtClean="0"/>
              <a:t>parti</a:t>
            </a:r>
            <a:r>
              <a:rPr lang="en-US" b="0" i="0" baseline="0" dirty="0" smtClean="0"/>
              <a:t>?</a:t>
            </a:r>
            <a:endParaRPr lang="en-US" b="0" i="0" dirty="0" smtClean="0"/>
          </a:p>
          <a:p>
            <a:pPr defTabSz="462458">
              <a:defRPr i="1"/>
            </a:pPr>
            <a:endParaRPr lang="en-US" b="1" dirty="0" smtClean="0"/>
          </a:p>
          <a:p>
            <a:pPr defTabSz="462458">
              <a:defRPr i="1"/>
            </a:pPr>
            <a:r>
              <a:rPr lang="fr-CA" sz="1200" b="1" i="1" kern="1200" dirty="0" smtClean="0">
                <a:solidFill>
                  <a:schemeClr val="tx1"/>
                </a:solidFill>
                <a:effectLst/>
                <a:latin typeface="+mn-lt"/>
                <a:ea typeface="+mn-ea"/>
                <a:cs typeface="+mn-cs"/>
              </a:rPr>
              <a:t>REMARQUE À L’INTENTION DU PRÉSENTATEUR </a:t>
            </a:r>
          </a:p>
          <a:p>
            <a:pPr defTabSz="462458">
              <a:defRPr i="1"/>
            </a:pPr>
            <a:endParaRPr lang="en-US" b="1" dirty="0"/>
          </a:p>
          <a:p>
            <a:pPr defTabSz="462458">
              <a:defRPr i="1"/>
            </a:pPr>
            <a:r>
              <a:rPr lang="en-US" b="1" dirty="0"/>
              <a:t>2 options:</a:t>
            </a:r>
          </a:p>
          <a:p>
            <a:pPr marL="462458" indent="-462458" defTabSz="462458">
              <a:buFontTx/>
              <a:buAutoNum type="arabicPeriod"/>
              <a:defRPr i="1"/>
            </a:pPr>
            <a:r>
              <a:rPr lang="en-US" b="1" dirty="0" err="1" smtClean="0"/>
              <a:t>Visionner</a:t>
            </a:r>
            <a:r>
              <a:rPr lang="en-US" b="1" dirty="0" smtClean="0"/>
              <a:t> la </a:t>
            </a:r>
            <a:r>
              <a:rPr lang="en-US" b="1" dirty="0" err="1" smtClean="0"/>
              <a:t>vidéo</a:t>
            </a:r>
            <a:r>
              <a:rPr lang="en-US" b="1" baseline="0" dirty="0" smtClean="0"/>
              <a:t> à la </a:t>
            </a:r>
            <a:r>
              <a:rPr lang="en-US" b="1" baseline="0" dirty="0" err="1" smtClean="0"/>
              <a:t>prochaine</a:t>
            </a:r>
            <a:r>
              <a:rPr lang="en-US" b="1" baseline="0" dirty="0" smtClean="0"/>
              <a:t> </a:t>
            </a:r>
            <a:r>
              <a:rPr lang="en-US" b="1" baseline="0" dirty="0" err="1" smtClean="0"/>
              <a:t>diapo</a:t>
            </a:r>
            <a:r>
              <a:rPr lang="en-US" b="1" baseline="0" dirty="0" smtClean="0"/>
              <a:t> (</a:t>
            </a:r>
            <a:r>
              <a:rPr lang="en-US" b="1" baseline="0" dirty="0" err="1" smtClean="0"/>
              <a:t>Diapo</a:t>
            </a:r>
            <a:r>
              <a:rPr lang="en-US" b="1" baseline="0" dirty="0" smtClean="0"/>
              <a:t> 7)</a:t>
            </a:r>
            <a:endParaRPr lang="en-US" b="1" dirty="0"/>
          </a:p>
          <a:p>
            <a:pPr marL="462458" indent="-462458" defTabSz="462458">
              <a:buFontTx/>
              <a:buAutoNum type="arabicPeriod"/>
              <a:defRPr i="1"/>
            </a:pPr>
            <a:r>
              <a:rPr lang="en-US" b="1" dirty="0" smtClean="0"/>
              <a:t>Passer</a:t>
            </a:r>
            <a:r>
              <a:rPr lang="en-US" b="1" baseline="0" dirty="0" smtClean="0"/>
              <a:t> en revue les </a:t>
            </a:r>
            <a:r>
              <a:rPr lang="en-US" b="1" baseline="0" dirty="0" err="1" smtClean="0"/>
              <a:t>diapos</a:t>
            </a:r>
            <a:r>
              <a:rPr lang="en-US" b="1" baseline="0" dirty="0" smtClean="0"/>
              <a:t> 8 à 17, </a:t>
            </a:r>
            <a:r>
              <a:rPr lang="en-US" b="1" baseline="0" dirty="0" err="1" smtClean="0"/>
              <a:t>puisqu’elles</a:t>
            </a:r>
            <a:r>
              <a:rPr lang="en-US" b="1" baseline="0" dirty="0" smtClean="0"/>
              <a:t> </a:t>
            </a:r>
            <a:r>
              <a:rPr lang="en-US" b="1" baseline="0" dirty="0" err="1" smtClean="0"/>
              <a:t>sont</a:t>
            </a:r>
            <a:r>
              <a:rPr lang="en-US" b="1" baseline="0" dirty="0" smtClean="0"/>
              <a:t> </a:t>
            </a:r>
            <a:r>
              <a:rPr lang="en-US" b="1" baseline="0" dirty="0" err="1" smtClean="0"/>
              <a:t>basées</a:t>
            </a:r>
            <a:r>
              <a:rPr lang="en-US" b="1" baseline="0" dirty="0" smtClean="0"/>
              <a:t> sur la </a:t>
            </a:r>
            <a:r>
              <a:rPr lang="en-US" b="1" baseline="0" dirty="0" err="1" smtClean="0"/>
              <a:t>vidéo</a:t>
            </a:r>
            <a:endParaRPr lang="en-US" b="0" i="0" baseline="0" dirty="0"/>
          </a:p>
          <a:p>
            <a:pPr>
              <a:defRPr i="1"/>
            </a:pPr>
            <a:endParaRPr lang="en-US" b="0" i="0" baseline="0" dirty="0"/>
          </a:p>
          <a:p>
            <a:pPr>
              <a:defRPr i="1"/>
            </a:pPr>
            <a:r>
              <a:rPr lang="en-US" b="1" i="0" baseline="0" dirty="0" smtClean="0"/>
              <a:t>SI VOUS PRÉSENTER LA VIDÉO:</a:t>
            </a:r>
            <a:endParaRPr lang="en-US" b="1" i="0" baseline="0" dirty="0"/>
          </a:p>
          <a:p>
            <a:pPr>
              <a:defRPr i="1"/>
            </a:pPr>
            <a:r>
              <a:rPr lang="en-US" b="1" i="0" baseline="0" dirty="0" smtClean="0"/>
              <a:t>DITES: </a:t>
            </a:r>
            <a:r>
              <a:rPr lang="fr-CA" sz="1200" i="0" kern="1200" dirty="0" smtClean="0">
                <a:solidFill>
                  <a:schemeClr val="tx1"/>
                </a:solidFill>
                <a:effectLst/>
                <a:latin typeface="+mn-lt"/>
                <a:ea typeface="+mn-ea"/>
                <a:cs typeface="+mn-cs"/>
              </a:rPr>
              <a:t>La première étape de la candidature à une élection consiste à décider si vous vous présenterez pour un parti politique ou à titre de candidat indépendant. Consacrons quelques minutes à une brève vidéo pour en apprendre davantage :</a:t>
            </a:r>
            <a:r>
              <a:rPr lang="fr-CA" sz="1200" b="1" i="0" kern="1200" dirty="0" smtClean="0">
                <a:solidFill>
                  <a:schemeClr val="tx1"/>
                </a:solidFill>
                <a:effectLst/>
                <a:latin typeface="+mn-lt"/>
                <a:ea typeface="+mn-ea"/>
                <a:cs typeface="+mn-cs"/>
              </a:rPr>
              <a:t> </a:t>
            </a:r>
            <a:r>
              <a:rPr lang="fr-CA" sz="1200" b="0" i="0" kern="1200" dirty="0" smtClean="0">
                <a:solidFill>
                  <a:schemeClr val="tx1"/>
                </a:solidFill>
                <a:effectLst/>
                <a:latin typeface="+mn-lt"/>
                <a:ea typeface="+mn-ea"/>
                <a:cs typeface="+mn-cs"/>
              </a:rPr>
              <a:t>(lien vers la vidéo). </a:t>
            </a:r>
            <a:r>
              <a:rPr lang="en-US" b="1" i="0" baseline="0" dirty="0" smtClean="0">
                <a:solidFill>
                  <a:srgbClr val="FF0000"/>
                </a:solidFill>
              </a:rPr>
              <a:t>PASSEZ </a:t>
            </a:r>
            <a:r>
              <a:rPr lang="en-US" b="1" i="0" baseline="0" dirty="0" smtClean="0">
                <a:solidFill>
                  <a:srgbClr val="FF0000"/>
                </a:solidFill>
                <a:latin typeface="Calibri"/>
              </a:rPr>
              <a:t>À</a:t>
            </a:r>
            <a:r>
              <a:rPr lang="en-US" b="1" i="0" baseline="0" dirty="0" smtClean="0">
                <a:solidFill>
                  <a:srgbClr val="FF0000"/>
                </a:solidFill>
              </a:rPr>
              <a:t> LA PROCHAINE DIAPO</a:t>
            </a:r>
            <a:endParaRPr lang="en-US" b="0" dirty="0">
              <a:solidFill>
                <a:srgbClr val="FF0000"/>
              </a:solidFill>
            </a:endParaRPr>
          </a:p>
          <a:p>
            <a:endParaRPr lang="en-US" b="1" dirty="0"/>
          </a:p>
          <a:p>
            <a:r>
              <a:rPr lang="en-US" b="1" dirty="0" smtClean="0"/>
              <a:t>SI</a:t>
            </a:r>
            <a:r>
              <a:rPr lang="en-US" b="1" baseline="0" dirty="0" smtClean="0"/>
              <a:t> VOUS N’UTILISEZ PAS LA VIDÉO:</a:t>
            </a:r>
            <a:endParaRPr lang="en-US" b="1" dirty="0"/>
          </a:p>
          <a:p>
            <a:r>
              <a:rPr lang="fr-CA" sz="1200" b="1" i="0" kern="1200" dirty="0" smtClean="0">
                <a:solidFill>
                  <a:schemeClr val="tx1"/>
                </a:solidFill>
                <a:effectLst/>
                <a:latin typeface="+mn-lt"/>
                <a:ea typeface="+mn-ea"/>
                <a:cs typeface="+mn-cs"/>
              </a:rPr>
              <a:t>DITES</a:t>
            </a:r>
            <a:r>
              <a:rPr lang="fr-CA" sz="1200" i="0" kern="1200" dirty="0" smtClean="0">
                <a:solidFill>
                  <a:schemeClr val="tx1"/>
                </a:solidFill>
                <a:effectLst/>
                <a:latin typeface="+mn-lt"/>
                <a:ea typeface="+mn-ea"/>
                <a:cs typeface="+mn-cs"/>
              </a:rPr>
              <a:t>:</a:t>
            </a:r>
            <a:r>
              <a:rPr lang="fr-CA" sz="1200" i="0" kern="1200" baseline="0" dirty="0" smtClean="0">
                <a:solidFill>
                  <a:schemeClr val="tx1"/>
                </a:solidFill>
                <a:effectLst/>
                <a:latin typeface="+mn-lt"/>
                <a:ea typeface="+mn-ea"/>
                <a:cs typeface="+mn-cs"/>
              </a:rPr>
              <a:t> </a:t>
            </a:r>
            <a:r>
              <a:rPr lang="fr-CA" sz="1200" i="0" kern="1200" dirty="0" smtClean="0">
                <a:solidFill>
                  <a:schemeClr val="tx1"/>
                </a:solidFill>
                <a:effectLst/>
                <a:latin typeface="+mn-lt"/>
                <a:ea typeface="+mn-ea"/>
                <a:cs typeface="+mn-cs"/>
              </a:rPr>
              <a:t>Pour que vous soyez élu député, il faut d’abord que votre nom figure sur les bulletins de vote. Cette démarche varie selon que vous vous présentez comme candidat d’un parti politique ou comme candidat indépendant. </a:t>
            </a:r>
            <a:r>
              <a:rPr lang="en-US" b="1" dirty="0" smtClean="0"/>
              <a:t>PASSEZ </a:t>
            </a:r>
            <a:r>
              <a:rPr lang="en-US" b="1" i="0" baseline="0" dirty="0" smtClean="0">
                <a:solidFill>
                  <a:srgbClr val="FF0000"/>
                </a:solidFill>
                <a:latin typeface="+mn-lt"/>
              </a:rPr>
              <a:t>À</a:t>
            </a:r>
            <a:r>
              <a:rPr lang="en-US" b="1" i="0" baseline="0" dirty="0" smtClean="0">
                <a:solidFill>
                  <a:srgbClr val="FF0000"/>
                </a:solidFill>
              </a:rPr>
              <a:t> LA DIAPO 8</a:t>
            </a:r>
            <a:endParaRPr lang="en-US" b="1" dirty="0"/>
          </a:p>
        </p:txBody>
      </p:sp>
      <p:sp>
        <p:nvSpPr>
          <p:cNvPr id="4" name="Slide Number Placeholder 3"/>
          <p:cNvSpPr>
            <a:spLocks noGrp="1"/>
          </p:cNvSpPr>
          <p:nvPr>
            <p:ph type="sldNum" sz="quarter" idx="5"/>
          </p:nvPr>
        </p:nvSpPr>
        <p:spPr/>
        <p:txBody>
          <a:bodyPr/>
          <a:lstStyle/>
          <a:p>
            <a:fld id="{74946035-1683-4442-8A71-865F96034CA9}" type="slidenum">
              <a:rPr lang="en-US" smtClean="0"/>
              <a:t>6</a:t>
            </a:fld>
            <a:endParaRPr lang="en-US"/>
          </a:p>
        </p:txBody>
      </p:sp>
    </p:spTree>
    <p:extLst>
      <p:ext uri="{BB962C8B-B14F-4D97-AF65-F5344CB8AC3E}">
        <p14:creationId xmlns:p14="http://schemas.microsoft.com/office/powerpoint/2010/main" val="42183430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2458">
              <a:defRPr/>
            </a:pPr>
            <a:r>
              <a:rPr lang="en-CA" b="1" i="0" dirty="0"/>
              <a:t>NOTE </a:t>
            </a:r>
            <a:r>
              <a:rPr lang="en-CA" b="1" i="0" dirty="0" smtClean="0"/>
              <a:t>POUR LE PRÉSENTATEUR: </a:t>
            </a:r>
            <a:endParaRPr lang="en-CA" b="1" i="0" dirty="0"/>
          </a:p>
          <a:p>
            <a:pPr defTabSz="462458">
              <a:defRPr/>
            </a:pPr>
            <a:endParaRPr lang="en-CA" b="1" i="0" dirty="0"/>
          </a:p>
          <a:p>
            <a:pPr defTabSz="462458">
              <a:defRPr/>
            </a:pPr>
            <a:r>
              <a:rPr lang="en-US" b="0" i="0" baseline="0" dirty="0" smtClean="0"/>
              <a:t>La </a:t>
            </a:r>
            <a:r>
              <a:rPr lang="en-US" b="0" i="0" baseline="0" dirty="0" err="1" smtClean="0"/>
              <a:t>vidéo</a:t>
            </a:r>
            <a:r>
              <a:rPr lang="en-US" b="0" i="0" baseline="0" dirty="0" smtClean="0"/>
              <a:t> ci-</a:t>
            </a:r>
            <a:r>
              <a:rPr lang="en-US" b="0" i="0" baseline="0" dirty="0" err="1" smtClean="0"/>
              <a:t>dessus</a:t>
            </a:r>
            <a:r>
              <a:rPr lang="en-US" b="0" i="0" baseline="0" dirty="0" smtClean="0"/>
              <a:t> </a:t>
            </a:r>
            <a:r>
              <a:rPr lang="en-US" b="0" i="0" baseline="0" dirty="0" err="1" smtClean="0"/>
              <a:t>est</a:t>
            </a:r>
            <a:r>
              <a:rPr lang="en-US" b="0" i="0" baseline="0" dirty="0" smtClean="0"/>
              <a:t> </a:t>
            </a:r>
            <a:r>
              <a:rPr lang="en-US" b="0" i="0" baseline="0" dirty="0" err="1" smtClean="0"/>
              <a:t>également</a:t>
            </a:r>
            <a:r>
              <a:rPr lang="en-US" b="0" i="0" baseline="0" dirty="0" smtClean="0"/>
              <a:t> </a:t>
            </a:r>
            <a:r>
              <a:rPr lang="en-US" b="0" i="0" baseline="0" dirty="0" err="1" smtClean="0"/>
              <a:t>disponible</a:t>
            </a:r>
            <a:r>
              <a:rPr lang="en-US" b="0" i="0" baseline="0" dirty="0" smtClean="0"/>
              <a:t> </a:t>
            </a:r>
            <a:r>
              <a:rPr lang="en-US" b="0" i="0" baseline="0" dirty="0" err="1" smtClean="0"/>
              <a:t>dans</a:t>
            </a:r>
            <a:r>
              <a:rPr lang="en-US" b="0" i="0" baseline="0" dirty="0" smtClean="0"/>
              <a:t> le guide “Se </a:t>
            </a:r>
            <a:r>
              <a:rPr lang="en-US" b="0" i="0" baseline="0" dirty="0" err="1" smtClean="0"/>
              <a:t>présenter</a:t>
            </a:r>
            <a:r>
              <a:rPr lang="en-US" b="0" i="0" baseline="0" dirty="0" smtClean="0"/>
              <a:t> à </a:t>
            </a:r>
            <a:r>
              <a:rPr lang="en-US" b="0" i="0" baseline="0" dirty="0" err="1" smtClean="0"/>
              <a:t>une</a:t>
            </a:r>
            <a:r>
              <a:rPr lang="en-US" b="0" i="0" baseline="0" dirty="0" smtClean="0"/>
              <a:t> </a:t>
            </a:r>
            <a:r>
              <a:rPr lang="en-US" b="0" i="0" baseline="0" dirty="0" err="1" smtClean="0"/>
              <a:t>élection</a:t>
            </a:r>
            <a:r>
              <a:rPr lang="en-US" b="0" i="0" baseline="0" dirty="0" smtClean="0"/>
              <a:t> </a:t>
            </a:r>
            <a:r>
              <a:rPr lang="en-US" b="0" i="0" baseline="0" dirty="0" err="1" smtClean="0"/>
              <a:t>fédérale</a:t>
            </a:r>
            <a:r>
              <a:rPr lang="en-US" b="0" i="0" baseline="0" dirty="0" smtClean="0"/>
              <a:t>” sur le site Web </a:t>
            </a:r>
            <a:r>
              <a:rPr lang="en-US" b="0" i="0" baseline="0" dirty="0" err="1" smtClean="0"/>
              <a:t>d’Inspirer</a:t>
            </a:r>
            <a:r>
              <a:rPr lang="en-US" b="0" i="0" baseline="0" dirty="0" smtClean="0"/>
              <a:t> la </a:t>
            </a:r>
            <a:r>
              <a:rPr lang="en-US" b="0" i="0" baseline="0" dirty="0" err="1" smtClean="0"/>
              <a:t>démocratie</a:t>
            </a:r>
            <a:r>
              <a:rPr lang="en-US" b="0" i="0" baseline="0" dirty="0" smtClean="0"/>
              <a:t> (www.inspirerlademocratie.ca). </a:t>
            </a:r>
            <a:r>
              <a:rPr lang="en-US" b="1" i="0" baseline="0" dirty="0" smtClean="0"/>
              <a:t>Si </a:t>
            </a:r>
            <a:r>
              <a:rPr lang="en-US" b="1" i="0" baseline="0" dirty="0" err="1" smtClean="0"/>
              <a:t>vous</a:t>
            </a:r>
            <a:r>
              <a:rPr lang="en-US" b="1" i="0" baseline="0" dirty="0" smtClean="0"/>
              <a:t> </a:t>
            </a:r>
            <a:r>
              <a:rPr lang="en-US" b="1" i="0" baseline="0" dirty="0" err="1" smtClean="0"/>
              <a:t>présentez</a:t>
            </a:r>
            <a:r>
              <a:rPr lang="en-US" b="1" i="0" baseline="0" dirty="0" smtClean="0"/>
              <a:t> la </a:t>
            </a:r>
            <a:r>
              <a:rPr lang="en-US" b="1" i="0" baseline="0" dirty="0" err="1" smtClean="0"/>
              <a:t>vidéo</a:t>
            </a:r>
            <a:r>
              <a:rPr lang="en-US" b="1" i="0" baseline="0" dirty="0" smtClean="0"/>
              <a:t>, </a:t>
            </a:r>
            <a:r>
              <a:rPr lang="en-US" b="1" i="0" baseline="0" dirty="0" err="1" smtClean="0"/>
              <a:t>vous</a:t>
            </a:r>
            <a:r>
              <a:rPr lang="en-US" b="1" i="0" baseline="0" dirty="0" smtClean="0"/>
              <a:t> </a:t>
            </a:r>
            <a:r>
              <a:rPr lang="en-US" b="1" i="0" baseline="0" dirty="0" err="1" smtClean="0"/>
              <a:t>pouvez</a:t>
            </a:r>
            <a:r>
              <a:rPr lang="en-US" b="1" i="0" baseline="0" dirty="0" smtClean="0"/>
              <a:t> </a:t>
            </a:r>
            <a:r>
              <a:rPr lang="en-US" b="1" i="0" baseline="0" dirty="0" err="1" smtClean="0"/>
              <a:t>sauter</a:t>
            </a:r>
            <a:r>
              <a:rPr lang="en-US" b="1" i="0" baseline="0" dirty="0" smtClean="0"/>
              <a:t> les </a:t>
            </a:r>
            <a:r>
              <a:rPr lang="en-US" b="1" i="0" baseline="0" dirty="0" err="1" smtClean="0"/>
              <a:t>diapos</a:t>
            </a:r>
            <a:r>
              <a:rPr lang="en-US" b="1" i="0" baseline="0" dirty="0" smtClean="0"/>
              <a:t> 8 à 17, </a:t>
            </a:r>
            <a:r>
              <a:rPr lang="en-US" b="1" i="0" baseline="0" dirty="0" err="1" smtClean="0"/>
              <a:t>puisqu’elles</a:t>
            </a:r>
            <a:r>
              <a:rPr lang="en-US" b="1" i="0" baseline="0" dirty="0" smtClean="0"/>
              <a:t> </a:t>
            </a:r>
            <a:r>
              <a:rPr lang="en-US" b="1" i="0" baseline="0" dirty="0" err="1" smtClean="0"/>
              <a:t>couvrent</a:t>
            </a:r>
            <a:r>
              <a:rPr lang="en-US" b="1" i="0" baseline="0" dirty="0" smtClean="0"/>
              <a:t> le </a:t>
            </a:r>
            <a:r>
              <a:rPr lang="en-US" b="1" i="0" baseline="0" dirty="0" err="1" smtClean="0"/>
              <a:t>même</a:t>
            </a:r>
            <a:r>
              <a:rPr lang="en-US" b="1" i="0" baseline="0" dirty="0" smtClean="0"/>
              <a:t> </a:t>
            </a:r>
            <a:r>
              <a:rPr lang="en-US" b="1" i="0" baseline="0" dirty="0" err="1" smtClean="0"/>
              <a:t>contenu</a:t>
            </a:r>
            <a:r>
              <a:rPr lang="en-US" b="1" i="0" baseline="0" dirty="0" smtClean="0"/>
              <a:t>.</a:t>
            </a:r>
          </a:p>
          <a:p>
            <a:pPr defTabSz="462458">
              <a:defRPr/>
            </a:pPr>
            <a:endParaRPr lang="en-US" b="0" i="0" baseline="0" dirty="0" smtClean="0"/>
          </a:p>
          <a:p>
            <a:pPr defTabSz="462458">
              <a:defRPr/>
            </a:pPr>
            <a:r>
              <a:rPr lang="en-US" b="1" i="0" baseline="0" dirty="0" smtClean="0"/>
              <a:t>Si </a:t>
            </a:r>
            <a:r>
              <a:rPr lang="en-US" b="1" i="0" baseline="0" dirty="0" err="1" smtClean="0"/>
              <a:t>vous</a:t>
            </a:r>
            <a:r>
              <a:rPr lang="en-US" b="1" i="0" baseline="0" dirty="0" smtClean="0"/>
              <a:t> </a:t>
            </a:r>
            <a:r>
              <a:rPr lang="en-US" b="1" i="0" baseline="0" dirty="0" err="1" smtClean="0"/>
              <a:t>n’êtes</a:t>
            </a:r>
            <a:r>
              <a:rPr lang="en-US" b="1" i="0" baseline="0" dirty="0" smtClean="0"/>
              <a:t> pas en </a:t>
            </a:r>
            <a:r>
              <a:rPr lang="en-US" b="1" i="0" baseline="0" dirty="0" err="1" smtClean="0"/>
              <a:t>mesure</a:t>
            </a:r>
            <a:r>
              <a:rPr lang="en-US" b="1" i="0" baseline="0" dirty="0" smtClean="0"/>
              <a:t> de </a:t>
            </a:r>
            <a:r>
              <a:rPr lang="en-US" b="1" i="0" baseline="0" dirty="0" err="1" smtClean="0"/>
              <a:t>présenter</a:t>
            </a:r>
            <a:r>
              <a:rPr lang="en-US" b="1" i="0" baseline="0" dirty="0" smtClean="0"/>
              <a:t> la </a:t>
            </a:r>
            <a:r>
              <a:rPr lang="en-US" b="1" i="0" baseline="0" dirty="0" err="1" smtClean="0"/>
              <a:t>vidéo</a:t>
            </a:r>
            <a:r>
              <a:rPr lang="en-US" b="1" i="0" baseline="0" dirty="0" smtClean="0"/>
              <a:t>, </a:t>
            </a:r>
            <a:r>
              <a:rPr lang="en-US" b="1" i="0" baseline="0" dirty="0" err="1" smtClean="0"/>
              <a:t>présentez</a:t>
            </a:r>
            <a:r>
              <a:rPr lang="en-US" b="1" i="0" baseline="0" dirty="0" smtClean="0"/>
              <a:t> les </a:t>
            </a:r>
            <a:r>
              <a:rPr lang="en-US" b="1" i="0" baseline="0" dirty="0" err="1" smtClean="0"/>
              <a:t>diapos</a:t>
            </a:r>
            <a:r>
              <a:rPr lang="en-US" b="1" i="0" baseline="0" dirty="0" smtClean="0"/>
              <a:t> de 8 à 17. </a:t>
            </a:r>
            <a:endParaRPr lang="en-CA" b="1" i="0" baseline="0" dirty="0"/>
          </a:p>
          <a:p>
            <a:pPr defTabSz="462458">
              <a:defRPr/>
            </a:pPr>
            <a:endParaRPr lang="en-US" b="1" i="0" baseline="0" dirty="0"/>
          </a:p>
        </p:txBody>
      </p:sp>
      <p:sp>
        <p:nvSpPr>
          <p:cNvPr id="4" name="Slide Number Placeholder 3"/>
          <p:cNvSpPr>
            <a:spLocks noGrp="1"/>
          </p:cNvSpPr>
          <p:nvPr>
            <p:ph type="sldNum" sz="quarter" idx="5"/>
          </p:nvPr>
        </p:nvSpPr>
        <p:spPr/>
        <p:txBody>
          <a:bodyPr/>
          <a:lstStyle/>
          <a:p>
            <a:fld id="{74946035-1683-4442-8A71-865F96034CA9}" type="slidenum">
              <a:rPr lang="en-US" smtClean="0"/>
              <a:t>7</a:t>
            </a:fld>
            <a:endParaRPr lang="en-US"/>
          </a:p>
        </p:txBody>
      </p:sp>
    </p:spTree>
    <p:extLst>
      <p:ext uri="{BB962C8B-B14F-4D97-AF65-F5344CB8AC3E}">
        <p14:creationId xmlns:p14="http://schemas.microsoft.com/office/powerpoint/2010/main" val="17861800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SI VOUS NE PRÉSENTEZ PAS LA VIDÉO DE</a:t>
            </a:r>
            <a:r>
              <a:rPr lang="en-CA" b="1" baseline="0" dirty="0" smtClean="0"/>
              <a:t> LA DIAPO 7</a:t>
            </a:r>
            <a:endParaRPr lang="en-CA" b="1" baseline="0" dirty="0"/>
          </a:p>
          <a:p>
            <a:endParaRPr lang="en-CA" b="1" dirty="0"/>
          </a:p>
          <a:p>
            <a:r>
              <a:rPr lang="en-CA" b="1" dirty="0" err="1" smtClean="0"/>
              <a:t>Dites</a:t>
            </a:r>
            <a:r>
              <a:rPr lang="en-CA" dirty="0" smtClean="0"/>
              <a:t>: </a:t>
            </a:r>
            <a:r>
              <a:rPr lang="fr-CA" sz="1200" i="0" kern="1200" dirty="0" smtClean="0">
                <a:solidFill>
                  <a:schemeClr val="tx1"/>
                </a:solidFill>
                <a:effectLst/>
                <a:latin typeface="+mn-lt"/>
                <a:ea typeface="+mn-ea"/>
                <a:cs typeface="+mn-cs"/>
              </a:rPr>
              <a:t>Depuis 1997, seuls cinq candidats indépendants ont été élus à la Chambre des communes. Pendant cette période, les Canadiens ont surtout été représentés par des députés appartenant à des partis politiques. </a:t>
            </a:r>
            <a:endParaRPr lang="en-US" i="0" dirty="0"/>
          </a:p>
        </p:txBody>
      </p:sp>
      <p:sp>
        <p:nvSpPr>
          <p:cNvPr id="4" name="Slide Number Placeholder 3"/>
          <p:cNvSpPr>
            <a:spLocks noGrp="1"/>
          </p:cNvSpPr>
          <p:nvPr>
            <p:ph type="sldNum" sz="quarter" idx="5"/>
          </p:nvPr>
        </p:nvSpPr>
        <p:spPr/>
        <p:txBody>
          <a:bodyPr/>
          <a:lstStyle/>
          <a:p>
            <a:fld id="{74946035-1683-4442-8A71-865F96034CA9}" type="slidenum">
              <a:rPr lang="en-US" smtClean="0"/>
              <a:t>8</a:t>
            </a:fld>
            <a:endParaRPr lang="en-US"/>
          </a:p>
        </p:txBody>
      </p:sp>
    </p:spTree>
    <p:extLst>
      <p:ext uri="{BB962C8B-B14F-4D97-AF65-F5344CB8AC3E}">
        <p14:creationId xmlns:p14="http://schemas.microsoft.com/office/powerpoint/2010/main" val="22484074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SI VOUS NE PRÉSENTEZ PAS LA VIDÉO DE</a:t>
            </a:r>
            <a:r>
              <a:rPr lang="en-CA" b="1" baseline="0" dirty="0" smtClean="0"/>
              <a:t> LA DIAPO 7</a:t>
            </a:r>
          </a:p>
          <a:p>
            <a:endParaRPr lang="en-CA" b="1" dirty="0"/>
          </a:p>
          <a:p>
            <a:r>
              <a:rPr lang="en-CA" b="1" dirty="0" smtClean="0"/>
              <a:t>DITES</a:t>
            </a:r>
            <a:r>
              <a:rPr lang="en-CA" dirty="0" smtClean="0"/>
              <a:t>: </a:t>
            </a:r>
            <a:r>
              <a:rPr lang="fr-CA" sz="1200" i="0" kern="1200" dirty="0" smtClean="0">
                <a:solidFill>
                  <a:schemeClr val="tx1"/>
                </a:solidFill>
                <a:effectLst/>
                <a:latin typeface="+mn-lt"/>
                <a:ea typeface="+mn-ea"/>
                <a:cs typeface="+mn-cs"/>
              </a:rPr>
              <a:t>Les candidats indépendants ne sont affiliés à aucun parti politique. Si vous vous présentez aux élections en tant que candidat indépendant, vous êtes responsable de tout ce qui touche votre campagne. Vous devez monter une équipe de campagne à partir de rien, définir votre position sur différentes questions et trouver les ressources et l’expertise nécessaires pour mener votre campagne. Si vous remportez les élections, vous ne pourrez pas vous en remettre à un caucus de parti s’il vous faut un regain de soutien; par contre, aucun caucus de parti ne pourra exiger de vous un comportement donné.</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 </a:t>
            </a:r>
            <a:endParaRPr lang="en-CA" sz="1200" i="0" kern="1200" dirty="0" smtClean="0">
              <a:solidFill>
                <a:schemeClr val="tx1"/>
              </a:solidFill>
              <a:effectLst/>
              <a:latin typeface="+mn-lt"/>
              <a:ea typeface="+mn-ea"/>
              <a:cs typeface="+mn-cs"/>
            </a:endParaRPr>
          </a:p>
          <a:p>
            <a:r>
              <a:rPr lang="fr-CA" sz="1200" i="0" kern="1200" dirty="0" smtClean="0">
                <a:solidFill>
                  <a:schemeClr val="tx1"/>
                </a:solidFill>
                <a:effectLst/>
                <a:latin typeface="+mn-lt"/>
                <a:ea typeface="+mn-ea"/>
                <a:cs typeface="+mn-cs"/>
              </a:rPr>
              <a:t>Donc, que ce soit pendant la campagne ou par la suite, les indépendants portent tout le fardeau, mais jouissent de leur liberté, de leur autonomie.</a:t>
            </a:r>
            <a:endParaRPr lang="en-CA" i="0" dirty="0"/>
          </a:p>
        </p:txBody>
      </p:sp>
      <p:sp>
        <p:nvSpPr>
          <p:cNvPr id="4" name="Slide Number Placeholder 3"/>
          <p:cNvSpPr>
            <a:spLocks noGrp="1"/>
          </p:cNvSpPr>
          <p:nvPr>
            <p:ph type="sldNum" sz="quarter" idx="5"/>
          </p:nvPr>
        </p:nvSpPr>
        <p:spPr/>
        <p:txBody>
          <a:bodyPr/>
          <a:lstStyle/>
          <a:p>
            <a:fld id="{74946035-1683-4442-8A71-865F96034CA9}" type="slidenum">
              <a:rPr lang="en-US" smtClean="0"/>
              <a:t>9</a:t>
            </a:fld>
            <a:endParaRPr lang="en-US"/>
          </a:p>
        </p:txBody>
      </p:sp>
    </p:spTree>
    <p:extLst>
      <p:ext uri="{BB962C8B-B14F-4D97-AF65-F5344CB8AC3E}">
        <p14:creationId xmlns:p14="http://schemas.microsoft.com/office/powerpoint/2010/main" val="2211790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riangle 11">
            <a:extLst>
              <a:ext uri="{FF2B5EF4-FFF2-40B4-BE49-F238E27FC236}">
                <a16:creationId xmlns:a16="http://schemas.microsoft.com/office/drawing/2014/main" xmlns="" id="{C81BB885-946C-784D-AA74-94794D97302D}"/>
              </a:ext>
            </a:extLst>
          </p:cNvPr>
          <p:cNvSpPr/>
          <p:nvPr userDrawn="1"/>
        </p:nvSpPr>
        <p:spPr>
          <a:xfrm rot="18900000">
            <a:off x="-952334" y="-221147"/>
            <a:ext cx="2944960" cy="1472480"/>
          </a:xfrm>
          <a:prstGeom prst="triangle">
            <a:avLst/>
          </a:prstGeom>
          <a:solidFill>
            <a:srgbClr val="781D7D">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riangle 12">
            <a:extLst>
              <a:ext uri="{FF2B5EF4-FFF2-40B4-BE49-F238E27FC236}">
                <a16:creationId xmlns:a16="http://schemas.microsoft.com/office/drawing/2014/main" xmlns="" id="{28AACCEC-70FC-5F41-A0B7-51347DA68ED0}"/>
              </a:ext>
            </a:extLst>
          </p:cNvPr>
          <p:cNvSpPr/>
          <p:nvPr userDrawn="1"/>
        </p:nvSpPr>
        <p:spPr>
          <a:xfrm rot="8100000">
            <a:off x="10199957" y="5605219"/>
            <a:ext cx="2944960" cy="1472480"/>
          </a:xfrm>
          <a:prstGeom prst="triangle">
            <a:avLst/>
          </a:prstGeom>
          <a:solidFill>
            <a:srgbClr val="781D7D">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riangle 13">
            <a:extLst>
              <a:ext uri="{FF2B5EF4-FFF2-40B4-BE49-F238E27FC236}">
                <a16:creationId xmlns:a16="http://schemas.microsoft.com/office/drawing/2014/main" xmlns="" id="{BAC0BE69-F865-1F42-B9E9-B48FCA01E2BD}"/>
              </a:ext>
            </a:extLst>
          </p:cNvPr>
          <p:cNvSpPr/>
          <p:nvPr userDrawn="1"/>
        </p:nvSpPr>
        <p:spPr>
          <a:xfrm rot="20216696">
            <a:off x="-581807" y="-726330"/>
            <a:ext cx="5336578" cy="1839999"/>
          </a:xfrm>
          <a:prstGeom prst="triangle">
            <a:avLst/>
          </a:prstGeom>
          <a:solidFill>
            <a:srgbClr val="781D7D">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a:extLst>
              <a:ext uri="{FF2B5EF4-FFF2-40B4-BE49-F238E27FC236}">
                <a16:creationId xmlns:a16="http://schemas.microsoft.com/office/drawing/2014/main" xmlns="" id="{EE5DC915-E930-0041-9266-CC378FACC1AD}"/>
              </a:ext>
            </a:extLst>
          </p:cNvPr>
          <p:cNvSpPr>
            <a:spLocks noGrp="1"/>
          </p:cNvSpPr>
          <p:nvPr>
            <p:ph type="title"/>
          </p:nvPr>
        </p:nvSpPr>
        <p:spPr>
          <a:xfrm>
            <a:off x="838200" y="3711643"/>
            <a:ext cx="10515600" cy="1614501"/>
          </a:xfrm>
        </p:spPr>
        <p:txBody>
          <a:bodyPr/>
          <a:lstStyle>
            <a:lvl1pPr>
              <a:defRPr sz="4800" b="1" i="0">
                <a:latin typeface="Arial" panose="020B0604020202020204" pitchFamily="34" charset="0"/>
                <a:cs typeface="Arial" panose="020B0604020202020204" pitchFamily="34" charset="0"/>
              </a:defRPr>
            </a:lvl1pPr>
          </a:lstStyle>
          <a:p>
            <a:r>
              <a:rPr lang="en-US" dirty="0"/>
              <a:t>Click to edit Master title style</a:t>
            </a:r>
          </a:p>
        </p:txBody>
      </p:sp>
      <p:sp>
        <p:nvSpPr>
          <p:cNvPr id="16" name="Triangle 15">
            <a:extLst>
              <a:ext uri="{FF2B5EF4-FFF2-40B4-BE49-F238E27FC236}">
                <a16:creationId xmlns:a16="http://schemas.microsoft.com/office/drawing/2014/main" xmlns="" id="{DF7B37AA-B834-D748-BD03-8C573E0232ED}"/>
              </a:ext>
            </a:extLst>
          </p:cNvPr>
          <p:cNvSpPr/>
          <p:nvPr userDrawn="1"/>
        </p:nvSpPr>
        <p:spPr>
          <a:xfrm rot="20216696" flipH="1" flipV="1">
            <a:off x="7442346" y="5751120"/>
            <a:ext cx="5336578" cy="1839999"/>
          </a:xfrm>
          <a:prstGeom prst="triangle">
            <a:avLst/>
          </a:prstGeom>
          <a:solidFill>
            <a:srgbClr val="781D7D">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21926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2"/>
            <a:ext cx="2743200" cy="365125"/>
          </a:xfrm>
          <a:prstGeom prst="rect">
            <a:avLst/>
          </a:prstGeom>
        </p:spPr>
        <p:txBody>
          <a:bodyPr/>
          <a:lstStyle/>
          <a:p>
            <a:fld id="{2C57A3D3-4A9F-6A45-AAE3-BF9225D0D93B}" type="datetimeFigureOut">
              <a:rPr lang="en-US" smtClean="0"/>
              <a:t>6/2/2020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610600" y="6356352"/>
            <a:ext cx="2743200" cy="365125"/>
          </a:xfrm>
          <a:prstGeom prst="rect">
            <a:avLst/>
          </a:prstGeom>
        </p:spPr>
        <p:txBody>
          <a:bodyPr/>
          <a:lstStyle/>
          <a:p>
            <a:fld id="{6AAF1D97-B570-ED41-9DCF-94734BA5BEA8}" type="slidenum">
              <a:rPr lang="en-US" smtClean="0"/>
              <a:t>‹#›</a:t>
            </a:fld>
            <a:endParaRPr lang="en-US"/>
          </a:p>
        </p:txBody>
      </p:sp>
    </p:spTree>
    <p:extLst>
      <p:ext uri="{BB962C8B-B14F-4D97-AF65-F5344CB8AC3E}">
        <p14:creationId xmlns:p14="http://schemas.microsoft.com/office/powerpoint/2010/main" val="647101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2C57A3D3-4A9F-6A45-AAE3-BF9225D0D93B}" type="datetimeFigureOut">
              <a:rPr lang="en-US" smtClean="0"/>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610600" y="6356352"/>
            <a:ext cx="2743200" cy="365125"/>
          </a:xfrm>
          <a:prstGeom prst="rect">
            <a:avLst/>
          </a:prstGeom>
        </p:spPr>
        <p:txBody>
          <a:bodyPr/>
          <a:lstStyle/>
          <a:p>
            <a:fld id="{6AAF1D97-B570-ED41-9DCF-94734BA5BEA8}" type="slidenum">
              <a:rPr lang="en-US" smtClean="0"/>
              <a:t>‹#›</a:t>
            </a:fld>
            <a:endParaRPr lang="en-US"/>
          </a:p>
        </p:txBody>
      </p:sp>
    </p:spTree>
    <p:extLst>
      <p:ext uri="{BB962C8B-B14F-4D97-AF65-F5344CB8AC3E}">
        <p14:creationId xmlns:p14="http://schemas.microsoft.com/office/powerpoint/2010/main" val="2752229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2C57A3D3-4A9F-6A45-AAE3-BF9225D0D93B}" type="datetimeFigureOut">
              <a:rPr lang="en-US" smtClean="0"/>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610600" y="6356352"/>
            <a:ext cx="2743200" cy="365125"/>
          </a:xfrm>
          <a:prstGeom prst="rect">
            <a:avLst/>
          </a:prstGeom>
        </p:spPr>
        <p:txBody>
          <a:bodyPr/>
          <a:lstStyle/>
          <a:p>
            <a:fld id="{6AAF1D97-B570-ED41-9DCF-94734BA5BEA8}" type="slidenum">
              <a:rPr lang="en-US" smtClean="0"/>
              <a:t>‹#›</a:t>
            </a:fld>
            <a:endParaRPr lang="en-US"/>
          </a:p>
        </p:txBody>
      </p:sp>
    </p:spTree>
    <p:extLst>
      <p:ext uri="{BB962C8B-B14F-4D97-AF65-F5344CB8AC3E}">
        <p14:creationId xmlns:p14="http://schemas.microsoft.com/office/powerpoint/2010/main" val="1483716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xmlns="" id="{EE5DC915-E930-0041-9266-CC378FACC1AD}"/>
              </a:ext>
            </a:extLst>
          </p:cNvPr>
          <p:cNvSpPr>
            <a:spLocks noGrp="1"/>
          </p:cNvSpPr>
          <p:nvPr>
            <p:ph type="title"/>
          </p:nvPr>
        </p:nvSpPr>
        <p:spPr>
          <a:xfrm>
            <a:off x="838200" y="3711643"/>
            <a:ext cx="10515600" cy="1614501"/>
          </a:xfrm>
        </p:spPr>
        <p:txBody>
          <a:bodyPr/>
          <a:lstStyle>
            <a:lvl1pPr>
              <a:defRPr sz="4800" b="1" i="0">
                <a:latin typeface="Arial" panose="020B0604020202020204" pitchFamily="34" charset="0"/>
                <a:cs typeface="Arial" panose="020B0604020202020204" pitchFamily="34" charset="0"/>
              </a:defRPr>
            </a:lvl1pPr>
          </a:lstStyle>
          <a:p>
            <a:r>
              <a:rPr lang="en-US" dirty="0"/>
              <a:t>Click to edit Master title style</a:t>
            </a:r>
          </a:p>
        </p:txBody>
      </p:sp>
      <p:sp>
        <p:nvSpPr>
          <p:cNvPr id="3" name="Freeform 2">
            <a:extLst>
              <a:ext uri="{FF2B5EF4-FFF2-40B4-BE49-F238E27FC236}">
                <a16:creationId xmlns:a16="http://schemas.microsoft.com/office/drawing/2014/main" xmlns="" id="{C5C95341-3914-914F-830B-4FA3182EAF5E}"/>
              </a:ext>
            </a:extLst>
          </p:cNvPr>
          <p:cNvSpPr/>
          <p:nvPr userDrawn="1"/>
        </p:nvSpPr>
        <p:spPr>
          <a:xfrm>
            <a:off x="0" y="-74141"/>
            <a:ext cx="7118430" cy="6932141"/>
          </a:xfrm>
          <a:custGeom>
            <a:avLst/>
            <a:gdLst>
              <a:gd name="connsiteX0" fmla="*/ 0 w 7118430"/>
              <a:gd name="connsiteY0" fmla="*/ 0 h 6875362"/>
              <a:gd name="connsiteX1" fmla="*/ 0 w 7118430"/>
              <a:gd name="connsiteY1" fmla="*/ 6875362 h 6875362"/>
              <a:gd name="connsiteX2" fmla="*/ 7118430 w 7118430"/>
              <a:gd name="connsiteY2" fmla="*/ 11575 h 6875362"/>
              <a:gd name="connsiteX3" fmla="*/ 0 w 7118430"/>
              <a:gd name="connsiteY3" fmla="*/ 0 h 6875362"/>
            </a:gdLst>
            <a:ahLst/>
            <a:cxnLst>
              <a:cxn ang="0">
                <a:pos x="connsiteX0" y="connsiteY0"/>
              </a:cxn>
              <a:cxn ang="0">
                <a:pos x="connsiteX1" y="connsiteY1"/>
              </a:cxn>
              <a:cxn ang="0">
                <a:pos x="connsiteX2" y="connsiteY2"/>
              </a:cxn>
              <a:cxn ang="0">
                <a:pos x="connsiteX3" y="connsiteY3"/>
              </a:cxn>
            </a:cxnLst>
            <a:rect l="l" t="t" r="r" b="b"/>
            <a:pathLst>
              <a:path w="7118430" h="6875362">
                <a:moveTo>
                  <a:pt x="0" y="0"/>
                </a:moveTo>
                <a:lnTo>
                  <a:pt x="0" y="6875362"/>
                </a:lnTo>
                <a:lnTo>
                  <a:pt x="7118430" y="11575"/>
                </a:lnTo>
                <a:lnTo>
                  <a:pt x="0" y="0"/>
                </a:lnTo>
                <a:close/>
              </a:path>
            </a:pathLst>
          </a:custGeom>
          <a:solidFill>
            <a:srgbClr val="A66B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19480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8"/>
            <a:ext cx="10515600" cy="1050462"/>
          </a:xfrm>
        </p:spPr>
        <p:txBody>
          <a:bodyPr>
            <a:normAutofit/>
          </a:bodyPr>
          <a:lstStyle>
            <a:lvl1pPr algn="l">
              <a:defRPr sz="4000" b="1" i="0">
                <a:solidFill>
                  <a:srgbClr val="A66BA9"/>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838200" y="1825625"/>
            <a:ext cx="10515600" cy="4351338"/>
          </a:xfrm>
        </p:spPr>
        <p:txBody>
          <a:bodyPr/>
          <a:lstStyle>
            <a:lvl1pPr>
              <a:spcBef>
                <a:spcPts val="1600"/>
              </a:spcBef>
              <a:defRPr sz="2600" b="0" i="0">
                <a:latin typeface="Arial" panose="020B0604020202020204" pitchFamily="34" charset="0"/>
                <a:cs typeface="Arial" panose="020B0604020202020204" pitchFamily="34" charset="0"/>
              </a:defRPr>
            </a:lvl1pPr>
            <a:lvl2pPr marL="685800" indent="-228600">
              <a:spcBef>
                <a:spcPts val="1100"/>
              </a:spcBef>
              <a:buFont typeface="System Font Regular"/>
              <a:buChar char="-"/>
              <a:defRPr sz="2200" b="0" i="0">
                <a:latin typeface="Arial" panose="020B0604020202020204" pitchFamily="34" charset="0"/>
                <a:cs typeface="Arial" panose="020B0604020202020204" pitchFamily="34" charset="0"/>
              </a:defRPr>
            </a:lvl2pPr>
            <a:lvl3pPr>
              <a:defRPr b="0" i="0">
                <a:latin typeface="Arial" panose="020B0604020202020204" pitchFamily="34" charset="0"/>
                <a:cs typeface="Arial" panose="020B0604020202020204" pitchFamily="34" charset="0"/>
              </a:defRPr>
            </a:lvl3pPr>
            <a:lvl4pPr>
              <a:defRPr b="0" i="0">
                <a:latin typeface="Arial" panose="020B0604020202020204" pitchFamily="34" charset="0"/>
                <a:cs typeface="Arial" panose="020B0604020202020204" pitchFamily="34" charset="0"/>
              </a:defRPr>
            </a:lvl4pPr>
            <a:lvl5pPr>
              <a:defRPr b="0" i="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4" name="TextBox 23">
            <a:extLst>
              <a:ext uri="{FF2B5EF4-FFF2-40B4-BE49-F238E27FC236}">
                <a16:creationId xmlns:a16="http://schemas.microsoft.com/office/drawing/2014/main" xmlns="" id="{50413A83-5E6D-624A-A992-6A064F77AE98}"/>
              </a:ext>
            </a:extLst>
          </p:cNvPr>
          <p:cNvSpPr txBox="1"/>
          <p:nvPr userDrawn="1"/>
        </p:nvSpPr>
        <p:spPr>
          <a:xfrm>
            <a:off x="10835122" y="6399240"/>
            <a:ext cx="834683" cy="261610"/>
          </a:xfrm>
          <a:prstGeom prst="rect">
            <a:avLst/>
          </a:prstGeom>
          <a:noFill/>
        </p:spPr>
        <p:txBody>
          <a:bodyPr wrap="square" rtlCol="0">
            <a:spAutoFit/>
          </a:bodyPr>
          <a:lstStyle/>
          <a:p>
            <a:pPr algn="ctr"/>
            <a:fld id="{8BC1488F-513B-AB43-A694-39CFBDA01256}" type="slidenum">
              <a:rPr lang="en-US" sz="1100" b="1" i="0" smtClean="0">
                <a:solidFill>
                  <a:schemeClr val="tx1">
                    <a:lumMod val="75000"/>
                    <a:lumOff val="25000"/>
                  </a:schemeClr>
                </a:solidFill>
                <a:latin typeface="Arial" panose="020B0604020202020204" pitchFamily="34" charset="0"/>
                <a:cs typeface="Arial" panose="020B0604020202020204" pitchFamily="34" charset="0"/>
              </a:rPr>
              <a:t>‹#›</a:t>
            </a:fld>
            <a:endParaRPr lang="en-US" sz="1100" b="1" i="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25" name="Footer Placeholder 4">
            <a:extLst>
              <a:ext uri="{FF2B5EF4-FFF2-40B4-BE49-F238E27FC236}">
                <a16:creationId xmlns:a16="http://schemas.microsoft.com/office/drawing/2014/main" xmlns="" id="{F611AEDF-784C-5D45-BFF4-8F416A09D429}"/>
              </a:ext>
            </a:extLst>
          </p:cNvPr>
          <p:cNvSpPr txBox="1">
            <a:spLocks/>
          </p:cNvSpPr>
          <p:nvPr userDrawn="1"/>
        </p:nvSpPr>
        <p:spPr>
          <a:xfrm>
            <a:off x="4038600" y="6347482"/>
            <a:ext cx="4114800" cy="365125"/>
          </a:xfrm>
          <a:prstGeom prst="rect">
            <a:avLst/>
          </a:prstGeom>
        </p:spPr>
        <p:txBody>
          <a:bodyPr vert="horz" lIns="91440" tIns="45720" rIns="91440" bIns="45720" rtlCol="0" anchor="ctr"/>
          <a:lstStyle>
            <a:defPPr>
              <a:defRPr lang="en-US"/>
            </a:defPPr>
            <a:lvl1pPr marL="0" algn="ctr" defTabSz="457200" rtl="0" eaLnBrk="1" latinLnBrk="0" hangingPunct="1">
              <a:defRPr sz="1050" b="1" i="0" kern="1200">
                <a:solidFill>
                  <a:schemeClr val="tx1">
                    <a:lumMod val="75000"/>
                    <a:lumOff val="25000"/>
                  </a:schemeClr>
                </a:solidFill>
                <a:latin typeface="Gotham Bold" pitchFamily="2" charset="0"/>
                <a:ea typeface="+mn-ea"/>
                <a:cs typeface="Gotham Bold" pitchFamily="2"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r-CA" sz="1050" b="1" i="0" noProof="0" dirty="0" smtClean="0">
                <a:latin typeface="Arial" panose="020B0604020202020204" pitchFamily="34" charset="0"/>
                <a:cs typeface="Arial" panose="020B0604020202020204" pitchFamily="34" charset="0"/>
              </a:rPr>
              <a:t>La tenue d’une campagne électorale fédérale</a:t>
            </a:r>
            <a:endParaRPr lang="fr-CA" sz="1050" b="1" i="0" noProof="0" dirty="0">
              <a:latin typeface="Arial" panose="020B0604020202020204" pitchFamily="34" charset="0"/>
              <a:cs typeface="Arial" panose="020B0604020202020204" pitchFamily="34" charset="0"/>
            </a:endParaRPr>
          </a:p>
        </p:txBody>
      </p:sp>
      <p:sp>
        <p:nvSpPr>
          <p:cNvPr id="10" name="Triangle 9">
            <a:extLst>
              <a:ext uri="{FF2B5EF4-FFF2-40B4-BE49-F238E27FC236}">
                <a16:creationId xmlns:a16="http://schemas.microsoft.com/office/drawing/2014/main" xmlns="" id="{1DA3CDEE-F5D6-3843-844F-EAB6949828EA}"/>
              </a:ext>
            </a:extLst>
          </p:cNvPr>
          <p:cNvSpPr/>
          <p:nvPr userDrawn="1"/>
        </p:nvSpPr>
        <p:spPr>
          <a:xfrm>
            <a:off x="5914114" y="6685541"/>
            <a:ext cx="363772" cy="181886"/>
          </a:xfrm>
          <a:prstGeom prst="triangle">
            <a:avLst/>
          </a:prstGeom>
          <a:solidFill>
            <a:srgbClr val="781D7D">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xmlns="" id="{F638DEEB-015E-D742-8550-267C8DF9A6F5}"/>
              </a:ext>
            </a:extLst>
          </p:cNvPr>
          <p:cNvCxnSpPr>
            <a:cxnSpLocks/>
          </p:cNvCxnSpPr>
          <p:nvPr userDrawn="1"/>
        </p:nvCxnSpPr>
        <p:spPr>
          <a:xfrm>
            <a:off x="968829" y="1344323"/>
            <a:ext cx="1698171" cy="0"/>
          </a:xfrm>
          <a:prstGeom prst="line">
            <a:avLst/>
          </a:prstGeom>
          <a:ln w="76200">
            <a:solidFill>
              <a:srgbClr val="A66BA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31323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2C57A3D3-4A9F-6A45-AAE3-BF9225D0D93B}" type="datetimeFigureOut">
              <a:rPr lang="en-US" smtClean="0"/>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610600" y="6356352"/>
            <a:ext cx="2743200" cy="365125"/>
          </a:xfrm>
          <a:prstGeom prst="rect">
            <a:avLst/>
          </a:prstGeom>
        </p:spPr>
        <p:txBody>
          <a:bodyPr/>
          <a:lstStyle/>
          <a:p>
            <a:fld id="{6AAF1D97-B570-ED41-9DCF-94734BA5BEA8}" type="slidenum">
              <a:rPr lang="en-US" smtClean="0"/>
              <a:t>‹#›</a:t>
            </a:fld>
            <a:endParaRPr lang="en-US"/>
          </a:p>
        </p:txBody>
      </p:sp>
    </p:spTree>
    <p:extLst>
      <p:ext uri="{BB962C8B-B14F-4D97-AF65-F5344CB8AC3E}">
        <p14:creationId xmlns:p14="http://schemas.microsoft.com/office/powerpoint/2010/main" val="4133984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38200" y="6356352"/>
            <a:ext cx="2743200" cy="365125"/>
          </a:xfrm>
          <a:prstGeom prst="rect">
            <a:avLst/>
          </a:prstGeom>
        </p:spPr>
        <p:txBody>
          <a:bodyPr/>
          <a:lstStyle/>
          <a:p>
            <a:fld id="{2C57A3D3-4A9F-6A45-AAE3-BF9225D0D93B}" type="datetimeFigureOut">
              <a:rPr lang="en-US" smtClean="0"/>
              <a:t>6/2/2020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610600" y="6356352"/>
            <a:ext cx="2743200" cy="365125"/>
          </a:xfrm>
          <a:prstGeom prst="rect">
            <a:avLst/>
          </a:prstGeom>
        </p:spPr>
        <p:txBody>
          <a:bodyPr/>
          <a:lstStyle/>
          <a:p>
            <a:fld id="{6AAF1D97-B570-ED41-9DCF-94734BA5BEA8}" type="slidenum">
              <a:rPr lang="en-US" smtClean="0"/>
              <a:t>‹#›</a:t>
            </a:fld>
            <a:endParaRPr lang="en-US"/>
          </a:p>
        </p:txBody>
      </p:sp>
    </p:spTree>
    <p:extLst>
      <p:ext uri="{BB962C8B-B14F-4D97-AF65-F5344CB8AC3E}">
        <p14:creationId xmlns:p14="http://schemas.microsoft.com/office/powerpoint/2010/main" val="1186067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38200" y="6356352"/>
            <a:ext cx="2743200" cy="365125"/>
          </a:xfrm>
          <a:prstGeom prst="rect">
            <a:avLst/>
          </a:prstGeom>
        </p:spPr>
        <p:txBody>
          <a:bodyPr/>
          <a:lstStyle/>
          <a:p>
            <a:fld id="{2C57A3D3-4A9F-6A45-AAE3-BF9225D0D93B}" type="datetimeFigureOut">
              <a:rPr lang="en-US" smtClean="0"/>
              <a:t>6/2/2020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8610600" y="6356352"/>
            <a:ext cx="2743200" cy="365125"/>
          </a:xfrm>
          <a:prstGeom prst="rect">
            <a:avLst/>
          </a:prstGeom>
        </p:spPr>
        <p:txBody>
          <a:bodyPr/>
          <a:lstStyle/>
          <a:p>
            <a:fld id="{6AAF1D97-B570-ED41-9DCF-94734BA5BEA8}" type="slidenum">
              <a:rPr lang="en-US" smtClean="0"/>
              <a:t>‹#›</a:t>
            </a:fld>
            <a:endParaRPr lang="en-US"/>
          </a:p>
        </p:txBody>
      </p:sp>
    </p:spTree>
    <p:extLst>
      <p:ext uri="{BB962C8B-B14F-4D97-AF65-F5344CB8AC3E}">
        <p14:creationId xmlns:p14="http://schemas.microsoft.com/office/powerpoint/2010/main" val="1722168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838200" y="6356352"/>
            <a:ext cx="2743200" cy="365125"/>
          </a:xfrm>
          <a:prstGeom prst="rect">
            <a:avLst/>
          </a:prstGeom>
        </p:spPr>
        <p:txBody>
          <a:bodyPr/>
          <a:lstStyle/>
          <a:p>
            <a:fld id="{2C57A3D3-4A9F-6A45-AAE3-BF9225D0D93B}" type="datetimeFigureOut">
              <a:rPr lang="en-US" smtClean="0"/>
              <a:t>6/2/2020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8610600" y="6356352"/>
            <a:ext cx="2743200" cy="365125"/>
          </a:xfrm>
          <a:prstGeom prst="rect">
            <a:avLst/>
          </a:prstGeom>
        </p:spPr>
        <p:txBody>
          <a:bodyPr/>
          <a:lstStyle/>
          <a:p>
            <a:fld id="{6AAF1D97-B570-ED41-9DCF-94734BA5BEA8}" type="slidenum">
              <a:rPr lang="en-US" smtClean="0"/>
              <a:t>‹#›</a:t>
            </a:fld>
            <a:endParaRPr lang="en-US"/>
          </a:p>
        </p:txBody>
      </p:sp>
    </p:spTree>
    <p:extLst>
      <p:ext uri="{BB962C8B-B14F-4D97-AF65-F5344CB8AC3E}">
        <p14:creationId xmlns:p14="http://schemas.microsoft.com/office/powerpoint/2010/main" val="621360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2"/>
            <a:ext cx="2743200" cy="365125"/>
          </a:xfrm>
          <a:prstGeom prst="rect">
            <a:avLst/>
          </a:prstGeom>
        </p:spPr>
        <p:txBody>
          <a:bodyPr/>
          <a:lstStyle/>
          <a:p>
            <a:fld id="{2C57A3D3-4A9F-6A45-AAE3-BF9225D0D93B}" type="datetimeFigureOut">
              <a:rPr lang="en-US" smtClean="0"/>
              <a:t>6/2/2020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8610600" y="6356352"/>
            <a:ext cx="2743200" cy="365125"/>
          </a:xfrm>
          <a:prstGeom prst="rect">
            <a:avLst/>
          </a:prstGeom>
        </p:spPr>
        <p:txBody>
          <a:bodyPr/>
          <a:lstStyle/>
          <a:p>
            <a:fld id="{6AAF1D97-B570-ED41-9DCF-94734BA5BEA8}" type="slidenum">
              <a:rPr lang="en-US" smtClean="0"/>
              <a:t>‹#›</a:t>
            </a:fld>
            <a:endParaRPr lang="en-US"/>
          </a:p>
        </p:txBody>
      </p:sp>
    </p:spTree>
    <p:extLst>
      <p:ext uri="{BB962C8B-B14F-4D97-AF65-F5344CB8AC3E}">
        <p14:creationId xmlns:p14="http://schemas.microsoft.com/office/powerpoint/2010/main" val="173768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2"/>
            <a:ext cx="2743200" cy="365125"/>
          </a:xfrm>
          <a:prstGeom prst="rect">
            <a:avLst/>
          </a:prstGeom>
        </p:spPr>
        <p:txBody>
          <a:bodyPr/>
          <a:lstStyle/>
          <a:p>
            <a:fld id="{2C57A3D3-4A9F-6A45-AAE3-BF9225D0D93B}" type="datetimeFigureOut">
              <a:rPr lang="en-US" smtClean="0"/>
              <a:t>6/2/2020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610600" y="6356352"/>
            <a:ext cx="2743200" cy="365125"/>
          </a:xfrm>
          <a:prstGeom prst="rect">
            <a:avLst/>
          </a:prstGeom>
        </p:spPr>
        <p:txBody>
          <a:bodyPr/>
          <a:lstStyle/>
          <a:p>
            <a:fld id="{6AAF1D97-B570-ED41-9DCF-94734BA5BEA8}" type="slidenum">
              <a:rPr lang="en-US" smtClean="0"/>
              <a:t>‹#›</a:t>
            </a:fld>
            <a:endParaRPr lang="en-US"/>
          </a:p>
        </p:txBody>
      </p:sp>
    </p:spTree>
    <p:extLst>
      <p:ext uri="{BB962C8B-B14F-4D97-AF65-F5344CB8AC3E}">
        <p14:creationId xmlns:p14="http://schemas.microsoft.com/office/powerpoint/2010/main" val="3674120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57A3D3-4A9F-6A45-AAE3-BF9225D0D93B}" type="datetimeFigureOut">
              <a:rPr lang="en-US" smtClean="0"/>
              <a:t>6/2/2020</a:t>
            </a:fld>
            <a:endParaRPr lang="en-US"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AF1D97-B570-ED41-9DCF-94734BA5BEA8}" type="slidenum">
              <a:rPr lang="en-US" smtClean="0"/>
              <a:t>‹#›</a:t>
            </a:fld>
            <a:endParaRPr lang="en-US"/>
          </a:p>
        </p:txBody>
      </p:sp>
    </p:spTree>
    <p:extLst>
      <p:ext uri="{BB962C8B-B14F-4D97-AF65-F5344CB8AC3E}">
        <p14:creationId xmlns:p14="http://schemas.microsoft.com/office/powerpoint/2010/main" val="54687534"/>
      </p:ext>
    </p:extLst>
  </p:cSld>
  <p:clrMap bg1="lt1" tx1="dk1" bg2="lt2" tx2="dk2" accent1="accent1" accent2="accent2" accent3="accent3" accent4="accent4" accent5="accent5" accent6="accent6" hlink="hlink" folHlink="folHlink"/>
  <p:sldLayoutIdLst>
    <p:sldLayoutId id="2147483661" r:id="rId1"/>
    <p:sldLayoutId id="2147483672"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6.xml"/><Relationship Id="rId1" Type="http://schemas.openxmlformats.org/officeDocument/2006/relationships/slideLayout" Target="../slideLayouts/slideLayout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B0_UNlxP3Bc&amp;feature=youtu.be"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E279887-D094-F646-9CB9-6E78164E8A4C}"/>
              </a:ext>
            </a:extLst>
          </p:cNvPr>
          <p:cNvSpPr>
            <a:spLocks noGrp="1"/>
          </p:cNvSpPr>
          <p:nvPr>
            <p:ph type="title"/>
          </p:nvPr>
        </p:nvSpPr>
        <p:spPr/>
        <p:txBody>
          <a:bodyPr>
            <a:normAutofit/>
          </a:bodyPr>
          <a:lstStyle/>
          <a:p>
            <a:r>
              <a:rPr lang="en-US" sz="5400" dirty="0" err="1" smtClean="0">
                <a:latin typeface="Arial" panose="020B0604020202020204" pitchFamily="34" charset="0"/>
                <a:cs typeface="Arial" panose="020B0604020202020204" pitchFamily="34" charset="0"/>
              </a:rPr>
              <a:t>Tenir</a:t>
            </a:r>
            <a:r>
              <a:rPr lang="en-US" sz="5400" dirty="0" smtClean="0">
                <a:latin typeface="Arial" panose="020B0604020202020204" pitchFamily="34" charset="0"/>
                <a:cs typeface="Arial" panose="020B0604020202020204" pitchFamily="34" charset="0"/>
              </a:rPr>
              <a:t> </a:t>
            </a:r>
            <a:r>
              <a:rPr lang="en-US" sz="5400" dirty="0" err="1" smtClean="0">
                <a:latin typeface="Arial" panose="020B0604020202020204" pitchFamily="34" charset="0"/>
                <a:cs typeface="Arial" panose="020B0604020202020204" pitchFamily="34" charset="0"/>
              </a:rPr>
              <a:t>une</a:t>
            </a:r>
            <a:r>
              <a:rPr lang="en-US" sz="5400" dirty="0" smtClean="0">
                <a:latin typeface="Arial" panose="020B0604020202020204" pitchFamily="34" charset="0"/>
                <a:cs typeface="Arial" panose="020B0604020202020204" pitchFamily="34" charset="0"/>
              </a:rPr>
              <a:t> </a:t>
            </a:r>
            <a:r>
              <a:rPr lang="en-US" sz="5400" dirty="0" err="1" smtClean="0">
                <a:latin typeface="Arial" panose="020B0604020202020204" pitchFamily="34" charset="0"/>
                <a:cs typeface="Arial" panose="020B0604020202020204" pitchFamily="34" charset="0"/>
              </a:rPr>
              <a:t>campagne</a:t>
            </a:r>
            <a:r>
              <a:rPr lang="en-US" sz="5400" dirty="0" smtClean="0">
                <a:latin typeface="Arial" panose="020B0604020202020204" pitchFamily="34" charset="0"/>
                <a:cs typeface="Arial" panose="020B0604020202020204" pitchFamily="34" charset="0"/>
              </a:rPr>
              <a:t> </a:t>
            </a:r>
            <a:r>
              <a:rPr lang="en-US" sz="5400" dirty="0" err="1" smtClean="0">
                <a:latin typeface="Arial" panose="020B0604020202020204" pitchFamily="34" charset="0"/>
                <a:cs typeface="Arial" panose="020B0604020202020204" pitchFamily="34" charset="0"/>
              </a:rPr>
              <a:t>électorale</a:t>
            </a:r>
            <a:r>
              <a:rPr lang="en-US" sz="5400" dirty="0" smtClean="0">
                <a:latin typeface="Arial" panose="020B0604020202020204" pitchFamily="34" charset="0"/>
                <a:cs typeface="Arial" panose="020B0604020202020204" pitchFamily="34" charset="0"/>
              </a:rPr>
              <a:t> </a:t>
            </a:r>
            <a:r>
              <a:rPr lang="en-US" sz="5400" dirty="0" err="1" smtClean="0">
                <a:latin typeface="Arial" panose="020B0604020202020204" pitchFamily="34" charset="0"/>
                <a:cs typeface="Arial" panose="020B0604020202020204" pitchFamily="34" charset="0"/>
              </a:rPr>
              <a:t>fédérale</a:t>
            </a:r>
            <a:endParaRPr lang="en-US" sz="5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73595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926AE18-666D-CC43-951A-45A3217C699D}"/>
              </a:ext>
            </a:extLst>
          </p:cNvPr>
          <p:cNvSpPr>
            <a:spLocks noGrp="1"/>
          </p:cNvSpPr>
          <p:nvPr>
            <p:ph type="title"/>
          </p:nvPr>
        </p:nvSpPr>
        <p:spPr>
          <a:xfrm>
            <a:off x="497712" y="844951"/>
            <a:ext cx="6123007" cy="1956121"/>
          </a:xfrm>
        </p:spPr>
        <p:txBody>
          <a:bodyPr anchor="t"/>
          <a:lstStyle/>
          <a:p>
            <a:r>
              <a:rPr lang="en-US" dirty="0" err="1" smtClean="0">
                <a:solidFill>
                  <a:schemeClr val="bg1"/>
                </a:solidFill>
                <a:latin typeface="Arial" panose="020B0604020202020204" pitchFamily="34" charset="0"/>
                <a:cs typeface="Arial" panose="020B0604020202020204" pitchFamily="34" charset="0"/>
              </a:rPr>
              <a:t>Candidats</a:t>
            </a:r>
            <a:r>
              <a:rPr lang="en-US" dirty="0" smtClean="0">
                <a:solidFill>
                  <a:schemeClr val="bg1"/>
                </a:solidFill>
                <a:latin typeface="Arial" panose="020B0604020202020204" pitchFamily="34" charset="0"/>
                <a:cs typeface="Arial" panose="020B0604020202020204" pitchFamily="34" charset="0"/>
              </a:rPr>
              <a:t> </a:t>
            </a:r>
            <a:br>
              <a:rPr lang="en-US" dirty="0" smtClean="0">
                <a:solidFill>
                  <a:schemeClr val="bg1"/>
                </a:solidFill>
                <a:latin typeface="Arial" panose="020B0604020202020204" pitchFamily="34" charset="0"/>
                <a:cs typeface="Arial" panose="020B0604020202020204" pitchFamily="34" charset="0"/>
              </a:rPr>
            </a:br>
            <a:r>
              <a:rPr lang="en-US" dirty="0" smtClean="0">
                <a:solidFill>
                  <a:schemeClr val="bg1"/>
                </a:solidFill>
                <a:latin typeface="Arial" panose="020B0604020202020204" pitchFamily="34" charset="0"/>
                <a:cs typeface="Arial" panose="020B0604020202020204" pitchFamily="34" charset="0"/>
              </a:rPr>
              <a:t>d’un </a:t>
            </a:r>
            <a:r>
              <a:rPr lang="en-US" dirty="0" err="1" smtClean="0">
                <a:solidFill>
                  <a:schemeClr val="bg1"/>
                </a:solidFill>
                <a:latin typeface="Arial" panose="020B0604020202020204" pitchFamily="34" charset="0"/>
                <a:cs typeface="Arial" panose="020B0604020202020204" pitchFamily="34" charset="0"/>
              </a:rPr>
              <a:t>parti</a:t>
            </a:r>
            <a:endParaRPr lang="en-US" dirty="0">
              <a:solidFill>
                <a:schemeClr val="bg1"/>
              </a:solidFill>
              <a:latin typeface="Arial" panose="020B0604020202020204" pitchFamily="34" charset="0"/>
              <a:cs typeface="Arial" panose="020B0604020202020204" pitchFamily="34" charset="0"/>
            </a:endParaRPr>
          </a:p>
        </p:txBody>
      </p:sp>
      <p:sp>
        <p:nvSpPr>
          <p:cNvPr id="4" name="Content Placeholder 2">
            <a:extLst>
              <a:ext uri="{FF2B5EF4-FFF2-40B4-BE49-F238E27FC236}">
                <a16:creationId xmlns:a16="http://schemas.microsoft.com/office/drawing/2014/main" xmlns="" id="{7208E3A1-7435-D243-B994-10A5907322DD}"/>
              </a:ext>
            </a:extLst>
          </p:cNvPr>
          <p:cNvSpPr txBox="1">
            <a:spLocks/>
          </p:cNvSpPr>
          <p:nvPr/>
        </p:nvSpPr>
        <p:spPr>
          <a:xfrm>
            <a:off x="5301205" y="2257064"/>
            <a:ext cx="5983147" cy="3931473"/>
          </a:xfrm>
          <a:prstGeom prst="rect">
            <a:avLst/>
          </a:prstGeom>
        </p:spPr>
        <p:txBody>
          <a:bodyPr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q"/>
            </a:pPr>
            <a:r>
              <a:rPr lang="en-US" sz="3200" dirty="0" err="1" smtClean="0">
                <a:latin typeface="Arial" panose="020B0604020202020204" pitchFamily="34" charset="0"/>
                <a:cs typeface="Arial" panose="020B0604020202020204" pitchFamily="34" charset="0"/>
              </a:rPr>
              <a:t>Regroupement</a:t>
            </a:r>
            <a:r>
              <a:rPr lang="en-US" sz="3200" dirty="0" smtClean="0">
                <a:latin typeface="Arial" panose="020B0604020202020204" pitchFamily="34" charset="0"/>
                <a:cs typeface="Arial" panose="020B0604020202020204" pitchFamily="34" charset="0"/>
              </a:rPr>
              <a:t> de </a:t>
            </a:r>
            <a:r>
              <a:rPr lang="en-US" sz="3200" dirty="0" err="1" smtClean="0">
                <a:latin typeface="Arial" panose="020B0604020202020204" pitchFamily="34" charset="0"/>
                <a:cs typeface="Arial" panose="020B0604020202020204" pitchFamily="34" charset="0"/>
              </a:rPr>
              <a:t>personnes</a:t>
            </a:r>
            <a:r>
              <a:rPr lang="en-US" sz="3200" dirty="0" smtClean="0">
                <a:latin typeface="Arial" panose="020B0604020202020204" pitchFamily="34" charset="0"/>
                <a:cs typeface="Arial" panose="020B0604020202020204" pitchFamily="34" charset="0"/>
              </a:rPr>
              <a:t> qui </a:t>
            </a:r>
            <a:r>
              <a:rPr lang="en-US" sz="3200" dirty="0" err="1" smtClean="0">
                <a:latin typeface="Arial" panose="020B0604020202020204" pitchFamily="34" charset="0"/>
                <a:cs typeface="Arial" panose="020B0604020202020204" pitchFamily="34" charset="0"/>
              </a:rPr>
              <a:t>ont</a:t>
            </a:r>
            <a:r>
              <a:rPr lang="en-US" sz="3200" dirty="0" smtClean="0">
                <a:latin typeface="Arial" panose="020B0604020202020204" pitchFamily="34" charset="0"/>
                <a:cs typeface="Arial" panose="020B0604020202020204" pitchFamily="34" charset="0"/>
              </a:rPr>
              <a:t> la </a:t>
            </a:r>
            <a:r>
              <a:rPr lang="en-US" sz="3200" dirty="0" err="1" smtClean="0">
                <a:latin typeface="Arial" panose="020B0604020202020204" pitchFamily="34" charset="0"/>
                <a:cs typeface="Arial" panose="020B0604020202020204" pitchFamily="34" charset="0"/>
              </a:rPr>
              <a:t>même</a:t>
            </a:r>
            <a:r>
              <a:rPr lang="en-US" sz="3200" dirty="0" smtClean="0">
                <a:latin typeface="Arial" panose="020B0604020202020204" pitchFamily="34" charset="0"/>
                <a:cs typeface="Arial" panose="020B0604020202020204" pitchFamily="34" charset="0"/>
              </a:rPr>
              <a:t> vision de la </a:t>
            </a:r>
            <a:r>
              <a:rPr lang="en-US" sz="3200" dirty="0" err="1" smtClean="0">
                <a:latin typeface="Arial" panose="020B0604020202020204" pitchFamily="34" charset="0"/>
                <a:cs typeface="Arial" panose="020B0604020202020204" pitchFamily="34" charset="0"/>
              </a:rPr>
              <a:t>façon</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dont</a:t>
            </a:r>
            <a:r>
              <a:rPr lang="en-US" sz="3200" dirty="0" smtClean="0">
                <a:latin typeface="Arial" panose="020B0604020202020204" pitchFamily="34" charset="0"/>
                <a:cs typeface="Arial" panose="020B0604020202020204" pitchFamily="34" charset="0"/>
              </a:rPr>
              <a:t> le pays </a:t>
            </a:r>
            <a:r>
              <a:rPr lang="en-US" sz="3200" dirty="0" err="1" smtClean="0">
                <a:latin typeface="Arial" panose="020B0604020202020204" pitchFamily="34" charset="0"/>
                <a:cs typeface="Arial" panose="020B0604020202020204" pitchFamily="34" charset="0"/>
              </a:rPr>
              <a:t>devrait</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être</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gouverné</a:t>
            </a:r>
            <a:endParaRPr lang="en-US" sz="3200"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en-US" dirty="0" err="1" smtClean="0">
                <a:latin typeface="Arial" panose="020B0604020202020204" pitchFamily="34" charset="0"/>
                <a:cs typeface="Arial" panose="020B0604020202020204" pitchFamily="34" charset="0"/>
              </a:rPr>
              <a:t>Vous</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devenez</a:t>
            </a:r>
            <a:r>
              <a:rPr lang="en-US" dirty="0" smtClean="0">
                <a:latin typeface="Arial" panose="020B0604020202020204" pitchFamily="34" charset="0"/>
                <a:cs typeface="Arial" panose="020B0604020202020204" pitchFamily="34" charset="0"/>
              </a:rPr>
              <a:t> le </a:t>
            </a:r>
            <a:r>
              <a:rPr lang="en-US" dirty="0" err="1" smtClean="0">
                <a:latin typeface="Arial" panose="020B0604020202020204" pitchFamily="34" charset="0"/>
                <a:cs typeface="Arial" panose="020B0604020202020204" pitchFamily="34" charset="0"/>
              </a:rPr>
              <a:t>représentant</a:t>
            </a:r>
            <a:r>
              <a:rPr lang="en-US" dirty="0" smtClean="0">
                <a:latin typeface="Arial" panose="020B0604020202020204" pitchFamily="34" charset="0"/>
                <a:cs typeface="Arial" panose="020B0604020202020204" pitchFamily="34" charset="0"/>
              </a:rPr>
              <a:t> local de la vision du </a:t>
            </a:r>
            <a:r>
              <a:rPr lang="en-US" dirty="0" err="1" smtClean="0">
                <a:latin typeface="Arial" panose="020B0604020202020204" pitchFamily="34" charset="0"/>
                <a:cs typeface="Arial" panose="020B0604020202020204" pitchFamily="34" charset="0"/>
              </a:rPr>
              <a:t>parti</a:t>
            </a:r>
            <a:endParaRPr lang="en-US" dirty="0">
              <a:latin typeface="Arial" panose="020B0604020202020204" pitchFamily="34" charset="0"/>
              <a:cs typeface="Arial" panose="020B0604020202020204" pitchFamily="34" charset="0"/>
            </a:endParaRPr>
          </a:p>
        </p:txBody>
      </p:sp>
      <p:cxnSp>
        <p:nvCxnSpPr>
          <p:cNvPr id="6" name="Straight Connector 4">
            <a:extLst>
              <a:ext uri="{FF2B5EF4-FFF2-40B4-BE49-F238E27FC236}">
                <a16:creationId xmlns:a16="http://schemas.microsoft.com/office/drawing/2014/main" xmlns="" id="{323618E3-A44A-F24F-B978-13A7A615243E}"/>
              </a:ext>
            </a:extLst>
          </p:cNvPr>
          <p:cNvCxnSpPr>
            <a:cxnSpLocks/>
          </p:cNvCxnSpPr>
          <p:nvPr/>
        </p:nvCxnSpPr>
        <p:spPr>
          <a:xfrm>
            <a:off x="602663" y="2257694"/>
            <a:ext cx="1705108"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86687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7208E3A1-7435-D243-B994-10A5907322DD}"/>
              </a:ext>
            </a:extLst>
          </p:cNvPr>
          <p:cNvSpPr txBox="1">
            <a:spLocks/>
          </p:cNvSpPr>
          <p:nvPr/>
        </p:nvSpPr>
        <p:spPr>
          <a:xfrm>
            <a:off x="6054810" y="844951"/>
            <a:ext cx="6196315" cy="5903089"/>
          </a:xfrm>
          <a:prstGeom prst="rect">
            <a:avLst/>
          </a:prstGeom>
        </p:spPr>
        <p:txBody>
          <a:bodyPr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smtClean="0">
                <a:latin typeface="Arial" panose="020B0604020202020204" pitchFamily="34" charset="0"/>
                <a:cs typeface="Arial" panose="020B0604020202020204" pitchFamily="34" charset="0"/>
              </a:rPr>
              <a:t>Pendant les </a:t>
            </a:r>
            <a:r>
              <a:rPr lang="en-US" sz="2400" dirty="0" err="1" smtClean="0">
                <a:latin typeface="Arial" panose="020B0604020202020204" pitchFamily="34" charset="0"/>
                <a:cs typeface="Arial" panose="020B0604020202020204" pitchFamily="34" charset="0"/>
              </a:rPr>
              <a:t>élections</a:t>
            </a:r>
            <a:r>
              <a:rPr lang="en-US" sz="2400" dirty="0" smtClean="0">
                <a:latin typeface="Arial" panose="020B0604020202020204" pitchFamily="34" charset="0"/>
                <a:cs typeface="Arial" panose="020B0604020202020204" pitchFamily="34" charset="0"/>
              </a:rPr>
              <a:t>, les </a:t>
            </a:r>
            <a:r>
              <a:rPr lang="en-US" sz="2400" dirty="0" err="1" smtClean="0">
                <a:latin typeface="Arial" panose="020B0604020202020204" pitchFamily="34" charset="0"/>
                <a:cs typeface="Arial" panose="020B0604020202020204" pitchFamily="34" charset="0"/>
              </a:rPr>
              <a:t>candidats</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partagent</a:t>
            </a:r>
            <a:r>
              <a:rPr lang="en-US" sz="2400" dirty="0" smtClean="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pPr>
              <a:buFont typeface="Wingdings" panose="05000000000000000000" pitchFamily="2" charset="2"/>
              <a:buChar char="q"/>
            </a:pPr>
            <a:r>
              <a:rPr lang="en-US" sz="2400" dirty="0" smtClean="0">
                <a:latin typeface="Arial" panose="020B0604020202020204" pitchFamily="34" charset="0"/>
                <a:cs typeface="Arial" panose="020B0604020202020204" pitchFamily="34" charset="0"/>
              </a:rPr>
              <a:t>Des </a:t>
            </a:r>
            <a:r>
              <a:rPr lang="en-US" sz="2400" dirty="0" err="1" smtClean="0">
                <a:latin typeface="Arial" panose="020B0604020202020204" pitchFamily="34" charset="0"/>
                <a:cs typeface="Arial" panose="020B0604020202020204" pitchFamily="34" charset="0"/>
              </a:rPr>
              <a:t>ressources</a:t>
            </a:r>
            <a:endParaRPr lang="en-US" sz="2400" dirty="0">
              <a:latin typeface="Arial" panose="020B0604020202020204" pitchFamily="34" charset="0"/>
              <a:cs typeface="Arial" panose="020B0604020202020204" pitchFamily="34" charset="0"/>
            </a:endParaRPr>
          </a:p>
          <a:p>
            <a:pPr>
              <a:buFont typeface="Wingdings" panose="05000000000000000000" pitchFamily="2" charset="2"/>
              <a:buChar char="q"/>
            </a:pPr>
            <a:r>
              <a:rPr lang="en-US" sz="2400" dirty="0" smtClean="0">
                <a:latin typeface="Arial" panose="020B0604020202020204" pitchFamily="34" charset="0"/>
                <a:cs typeface="Arial" panose="020B0604020202020204" pitchFamily="34" charset="0"/>
              </a:rPr>
              <a:t>Un </a:t>
            </a:r>
            <a:r>
              <a:rPr lang="en-US" sz="2400" dirty="0" err="1" smtClean="0">
                <a:latin typeface="Arial" panose="020B0604020202020204" pitchFamily="34" charset="0"/>
                <a:cs typeface="Arial" panose="020B0604020202020204" pitchFamily="34" charset="0"/>
              </a:rPr>
              <a:t>programme</a:t>
            </a:r>
            <a:endParaRPr lang="en-US" sz="2400" dirty="0">
              <a:latin typeface="Arial" panose="020B0604020202020204" pitchFamily="34" charset="0"/>
              <a:cs typeface="Arial" panose="020B0604020202020204" pitchFamily="34" charset="0"/>
            </a:endParaRPr>
          </a:p>
          <a:p>
            <a:pPr>
              <a:buFont typeface="Wingdings" panose="05000000000000000000" pitchFamily="2" charset="2"/>
              <a:buChar char="q"/>
            </a:pPr>
            <a:r>
              <a:rPr lang="en-US" sz="2400" dirty="0" err="1" smtClean="0">
                <a:latin typeface="Arial" panose="020B0604020202020204" pitchFamily="34" charset="0"/>
                <a:cs typeface="Arial" panose="020B0604020202020204" pitchFamily="34" charset="0"/>
              </a:rPr>
              <a:t>Une</a:t>
            </a:r>
            <a:r>
              <a:rPr lang="en-US" sz="2400" dirty="0" smtClean="0">
                <a:latin typeface="Arial" panose="020B0604020202020204" pitchFamily="34" charset="0"/>
                <a:cs typeface="Arial" panose="020B0604020202020204" pitchFamily="34" charset="0"/>
              </a:rPr>
              <a:t> image de marque </a:t>
            </a:r>
            <a:r>
              <a:rPr lang="en-US" sz="2400" dirty="0" err="1" smtClean="0">
                <a:latin typeface="Arial" panose="020B0604020202020204" pitchFamily="34" charset="0"/>
                <a:cs typeface="Arial" panose="020B0604020202020204" pitchFamily="34" charset="0"/>
              </a:rPr>
              <a:t>nationale</a:t>
            </a:r>
            <a:endParaRPr lang="en-US" sz="2400" dirty="0">
              <a:latin typeface="Arial" panose="020B0604020202020204" pitchFamily="34" charset="0"/>
              <a:cs typeface="Arial" panose="020B0604020202020204" pitchFamily="34" charset="0"/>
            </a:endParaRPr>
          </a:p>
          <a:p>
            <a:pPr>
              <a:spcAft>
                <a:spcPts val="600"/>
              </a:spcAft>
              <a:buFont typeface="Wingdings" panose="05000000000000000000" pitchFamily="2" charset="2"/>
              <a:buChar char="q"/>
            </a:pPr>
            <a:r>
              <a:rPr lang="fr-CA" sz="2400" dirty="0" smtClean="0">
                <a:latin typeface="Arial" panose="020B0604020202020204" pitchFamily="34" charset="0"/>
                <a:cs typeface="Arial" panose="020B0604020202020204" pitchFamily="34" charset="0"/>
              </a:rPr>
              <a:t>Un </a:t>
            </a:r>
            <a:r>
              <a:rPr lang="fr-CA" sz="2400" dirty="0">
                <a:latin typeface="Arial" panose="020B0604020202020204" pitchFamily="34" charset="0"/>
                <a:cs typeface="Arial" panose="020B0604020202020204" pitchFamily="34" charset="0"/>
              </a:rPr>
              <a:t>but d’unité qui sous-tend la campagne du chef du parti au poste de premier </a:t>
            </a:r>
            <a:r>
              <a:rPr lang="fr-CA" sz="2400" dirty="0" smtClean="0">
                <a:latin typeface="Arial" panose="020B0604020202020204" pitchFamily="34" charset="0"/>
                <a:cs typeface="Arial" panose="020B0604020202020204" pitchFamily="34" charset="0"/>
              </a:rPr>
              <a:t>ministre</a:t>
            </a:r>
            <a:endParaRPr lang="en-US" sz="2400" dirty="0">
              <a:latin typeface="Arial" panose="020B0604020202020204" pitchFamily="34" charset="0"/>
              <a:cs typeface="Arial" panose="020B0604020202020204" pitchFamily="34" charset="0"/>
            </a:endParaRPr>
          </a:p>
          <a:p>
            <a:pPr marL="0" indent="0">
              <a:buNone/>
            </a:pPr>
            <a:r>
              <a:rPr lang="en-US" sz="2400" dirty="0" err="1" smtClean="0">
                <a:latin typeface="Arial" panose="020B0604020202020204" pitchFamily="34" charset="0"/>
                <a:cs typeface="Arial" panose="020B0604020202020204" pitchFamily="34" charset="0"/>
              </a:rPr>
              <a:t>Lorsque</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vous</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vous</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présentez</a:t>
            </a:r>
            <a:r>
              <a:rPr lang="en-US" sz="2400" dirty="0" smtClean="0">
                <a:latin typeface="Arial" panose="020B0604020202020204" pitchFamily="34" charset="0"/>
                <a:cs typeface="Arial" panose="020B0604020202020204" pitchFamily="34" charset="0"/>
              </a:rPr>
              <a:t> pour un </a:t>
            </a:r>
            <a:r>
              <a:rPr lang="en-US" sz="2400" dirty="0" err="1" smtClean="0">
                <a:latin typeface="Arial" panose="020B0604020202020204" pitchFamily="34" charset="0"/>
                <a:cs typeface="Arial" panose="020B0604020202020204" pitchFamily="34" charset="0"/>
              </a:rPr>
              <a:t>parti</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vous</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obtenez</a:t>
            </a:r>
            <a:r>
              <a:rPr lang="en-US" sz="2400" dirty="0" smtClean="0">
                <a:latin typeface="Arial" panose="020B0604020202020204" pitchFamily="34" charset="0"/>
                <a:cs typeface="Arial" panose="020B0604020202020204" pitchFamily="34" charset="0"/>
              </a:rPr>
              <a:t> son </a:t>
            </a:r>
            <a:r>
              <a:rPr lang="en-US" sz="2400" dirty="0" err="1" smtClean="0">
                <a:latin typeface="Arial" panose="020B0604020202020204" pitchFamily="34" charset="0"/>
                <a:cs typeface="Arial" panose="020B0604020202020204" pitchFamily="34" charset="0"/>
              </a:rPr>
              <a:t>soutien</a:t>
            </a:r>
            <a:r>
              <a:rPr lang="en-US"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pPr marL="0" indent="0">
              <a:buNone/>
            </a:pPr>
            <a:r>
              <a:rPr lang="en-US" sz="2400" dirty="0" smtClean="0">
                <a:latin typeface="Arial" panose="020B0604020202020204" pitchFamily="34" charset="0"/>
                <a:cs typeface="Arial" panose="020B0604020202020204" pitchFamily="34" charset="0"/>
              </a:rPr>
              <a:t>La </a:t>
            </a:r>
            <a:r>
              <a:rPr lang="en-US" sz="2400" dirty="0" err="1" smtClean="0">
                <a:latin typeface="Arial" panose="020B0604020202020204" pitchFamily="34" charset="0"/>
                <a:cs typeface="Arial" panose="020B0604020202020204" pitchFamily="34" charset="0"/>
              </a:rPr>
              <a:t>plupart</a:t>
            </a:r>
            <a:r>
              <a:rPr lang="en-US" sz="2400" dirty="0" smtClean="0">
                <a:latin typeface="Arial" panose="020B0604020202020204" pitchFamily="34" charset="0"/>
                <a:cs typeface="Arial" panose="020B0604020202020204" pitchFamily="34" charset="0"/>
              </a:rPr>
              <a:t> des</a:t>
            </a:r>
            <a:r>
              <a:rPr lang="fr-CA" sz="2400" dirty="0" smtClean="0"/>
              <a:t> </a:t>
            </a:r>
            <a:r>
              <a:rPr lang="fr-CA" sz="2400" dirty="0">
                <a:latin typeface="Arial" panose="020B0604020202020204" pitchFamily="34" charset="0"/>
                <a:cs typeface="Arial" panose="020B0604020202020204" pitchFamily="34" charset="0"/>
              </a:rPr>
              <a:t>partis s’attendent à ce que vous </a:t>
            </a:r>
            <a:r>
              <a:rPr lang="fr-CA" sz="2400" dirty="0" smtClean="0">
                <a:latin typeface="Arial" panose="020B0604020202020204" pitchFamily="34" charset="0"/>
                <a:cs typeface="Arial" panose="020B0604020202020204" pitchFamily="34" charset="0"/>
              </a:rPr>
              <a:t>demandiez </a:t>
            </a:r>
            <a:r>
              <a:rPr lang="fr-CA" sz="2400" dirty="0">
                <a:latin typeface="Arial" panose="020B0604020202020204" pitchFamily="34" charset="0"/>
                <a:cs typeface="Arial" panose="020B0604020202020204" pitchFamily="34" charset="0"/>
              </a:rPr>
              <a:t>des contributions monétaires, du soutien bénévole et l’appui électoral de vos propres réseaux.</a:t>
            </a:r>
            <a:endParaRPr lang="en-US" sz="2400" dirty="0">
              <a:latin typeface="Arial" panose="020B0604020202020204" pitchFamily="34" charset="0"/>
              <a:cs typeface="Arial" panose="020B0604020202020204" pitchFamily="34" charset="0"/>
            </a:endParaRPr>
          </a:p>
        </p:txBody>
      </p:sp>
      <p:sp>
        <p:nvSpPr>
          <p:cNvPr id="9" name="Title 1">
            <a:extLst>
              <a:ext uri="{FF2B5EF4-FFF2-40B4-BE49-F238E27FC236}">
                <a16:creationId xmlns:a16="http://schemas.microsoft.com/office/drawing/2014/main" xmlns="" id="{AF7F84A3-5C65-AE4F-B0BF-7F32B8594896}"/>
              </a:ext>
            </a:extLst>
          </p:cNvPr>
          <p:cNvSpPr>
            <a:spLocks noGrp="1"/>
          </p:cNvSpPr>
          <p:nvPr>
            <p:ph type="title"/>
          </p:nvPr>
        </p:nvSpPr>
        <p:spPr>
          <a:xfrm>
            <a:off x="497712" y="844951"/>
            <a:ext cx="6123007" cy="2326512"/>
          </a:xfrm>
        </p:spPr>
        <p:txBody>
          <a:bodyPr anchor="t">
            <a:normAutofit/>
          </a:bodyPr>
          <a:lstStyle/>
          <a:p>
            <a:r>
              <a:rPr lang="en-US" dirty="0" err="1" smtClean="0">
                <a:solidFill>
                  <a:schemeClr val="bg1"/>
                </a:solidFill>
                <a:latin typeface="Arial" panose="020B0604020202020204" pitchFamily="34" charset="0"/>
                <a:cs typeface="Arial" panose="020B0604020202020204" pitchFamily="34" charset="0"/>
              </a:rPr>
              <a:t>Candidats</a:t>
            </a:r>
            <a:r>
              <a:rPr lang="en-US" dirty="0" smtClean="0">
                <a:solidFill>
                  <a:schemeClr val="bg1"/>
                </a:solidFill>
                <a:latin typeface="Arial" panose="020B0604020202020204" pitchFamily="34" charset="0"/>
                <a:cs typeface="Arial" panose="020B0604020202020204" pitchFamily="34" charset="0"/>
              </a:rPr>
              <a:t/>
            </a:r>
            <a:br>
              <a:rPr lang="en-US" dirty="0" smtClean="0">
                <a:solidFill>
                  <a:schemeClr val="bg1"/>
                </a:solidFill>
                <a:latin typeface="Arial" panose="020B0604020202020204" pitchFamily="34" charset="0"/>
                <a:cs typeface="Arial" panose="020B0604020202020204" pitchFamily="34" charset="0"/>
              </a:rPr>
            </a:br>
            <a:r>
              <a:rPr lang="en-US" dirty="0" smtClean="0">
                <a:solidFill>
                  <a:schemeClr val="bg1"/>
                </a:solidFill>
              </a:rPr>
              <a:t>d’un </a:t>
            </a:r>
            <a:r>
              <a:rPr lang="en-US" dirty="0" err="1" smtClean="0">
                <a:solidFill>
                  <a:schemeClr val="bg1"/>
                </a:solidFill>
              </a:rPr>
              <a:t>parti</a:t>
            </a:r>
            <a:r>
              <a:rPr lang="en-US" dirty="0">
                <a:solidFill>
                  <a:schemeClr val="bg1"/>
                </a:solidFill>
                <a:latin typeface="Arial" panose="020B0604020202020204" pitchFamily="34" charset="0"/>
                <a:cs typeface="Arial" panose="020B0604020202020204" pitchFamily="34" charset="0"/>
              </a:rPr>
              <a:t/>
            </a:r>
            <a:br>
              <a:rPr lang="en-US" dirty="0">
                <a:solidFill>
                  <a:schemeClr val="bg1"/>
                </a:solidFill>
                <a:latin typeface="Arial" panose="020B0604020202020204" pitchFamily="34" charset="0"/>
                <a:cs typeface="Arial" panose="020B0604020202020204" pitchFamily="34" charset="0"/>
              </a:rPr>
            </a:br>
            <a:r>
              <a:rPr lang="en-US" sz="2800" b="0" dirty="0" smtClean="0">
                <a:solidFill>
                  <a:schemeClr val="bg1"/>
                </a:solidFill>
                <a:latin typeface="Arial" panose="020B0604020202020204" pitchFamily="34" charset="0"/>
                <a:cs typeface="Arial" panose="020B0604020202020204" pitchFamily="34" charset="0"/>
              </a:rPr>
              <a:t>(suite)</a:t>
            </a:r>
            <a:endParaRPr lang="en-US" b="0" dirty="0">
              <a:solidFill>
                <a:schemeClr val="bg1"/>
              </a:solidFill>
              <a:latin typeface="Arial" panose="020B0604020202020204" pitchFamily="34" charset="0"/>
              <a:cs typeface="Arial" panose="020B0604020202020204" pitchFamily="34" charset="0"/>
            </a:endParaRPr>
          </a:p>
        </p:txBody>
      </p:sp>
      <p:cxnSp>
        <p:nvCxnSpPr>
          <p:cNvPr id="5" name="Straight Connector 4">
            <a:extLst>
              <a:ext uri="{FF2B5EF4-FFF2-40B4-BE49-F238E27FC236}">
                <a16:creationId xmlns:a16="http://schemas.microsoft.com/office/drawing/2014/main" xmlns="" id="{323618E3-A44A-F24F-B978-13A7A615243E}"/>
              </a:ext>
            </a:extLst>
          </p:cNvPr>
          <p:cNvCxnSpPr>
            <a:cxnSpLocks/>
          </p:cNvCxnSpPr>
          <p:nvPr/>
        </p:nvCxnSpPr>
        <p:spPr>
          <a:xfrm>
            <a:off x="613549" y="2722058"/>
            <a:ext cx="1901051"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6459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778EEE0A-38C2-6C42-8133-91AE18D8005F}"/>
              </a:ext>
            </a:extLst>
          </p:cNvPr>
          <p:cNvSpPr>
            <a:spLocks noGrp="1"/>
          </p:cNvSpPr>
          <p:nvPr>
            <p:ph idx="1"/>
          </p:nvPr>
        </p:nvSpPr>
        <p:spPr>
          <a:xfrm>
            <a:off x="838200" y="1825625"/>
            <a:ext cx="10515600" cy="4351338"/>
          </a:xfrm>
        </p:spPr>
        <p:txBody>
          <a:bodyPr/>
          <a:lstStyle/>
          <a:p>
            <a:pPr marL="0" indent="0">
              <a:buNone/>
            </a:pPr>
            <a:r>
              <a:rPr lang="en-US" sz="2800" dirty="0" smtClean="0">
                <a:solidFill>
                  <a:srgbClr val="781D7D"/>
                </a:solidFill>
                <a:latin typeface="Arial" panose="020B0604020202020204" pitchFamily="34" charset="0"/>
                <a:cs typeface="Arial" panose="020B0604020202020204" pitchFamily="34" charset="0"/>
              </a:rPr>
              <a:t>Pour se </a:t>
            </a:r>
            <a:r>
              <a:rPr lang="en-US" sz="2800" dirty="0" err="1" smtClean="0">
                <a:solidFill>
                  <a:srgbClr val="781D7D"/>
                </a:solidFill>
                <a:latin typeface="Arial" panose="020B0604020202020204" pitchFamily="34" charset="0"/>
                <a:cs typeface="Arial" panose="020B0604020202020204" pitchFamily="34" charset="0"/>
              </a:rPr>
              <a:t>présenter</a:t>
            </a:r>
            <a:r>
              <a:rPr lang="en-US" sz="2800" dirty="0" smtClean="0">
                <a:solidFill>
                  <a:srgbClr val="781D7D"/>
                </a:solidFill>
                <a:latin typeface="Arial" panose="020B0604020202020204" pitchFamily="34" charset="0"/>
                <a:cs typeface="Arial" panose="020B0604020202020204" pitchFamily="34" charset="0"/>
              </a:rPr>
              <a:t> à </a:t>
            </a:r>
            <a:r>
              <a:rPr lang="en-US" sz="2800" dirty="0" err="1" smtClean="0">
                <a:solidFill>
                  <a:srgbClr val="781D7D"/>
                </a:solidFill>
                <a:latin typeface="Arial" panose="020B0604020202020204" pitchFamily="34" charset="0"/>
                <a:cs typeface="Arial" panose="020B0604020202020204" pitchFamily="34" charset="0"/>
              </a:rPr>
              <a:t>une</a:t>
            </a:r>
            <a:r>
              <a:rPr lang="en-US" sz="2800" dirty="0" smtClean="0">
                <a:solidFill>
                  <a:srgbClr val="781D7D"/>
                </a:solidFill>
                <a:latin typeface="Arial" panose="020B0604020202020204" pitchFamily="34" charset="0"/>
                <a:cs typeface="Arial" panose="020B0604020202020204" pitchFamily="34" charset="0"/>
              </a:rPr>
              <a:t> </a:t>
            </a:r>
            <a:r>
              <a:rPr lang="en-US" sz="2800" dirty="0" err="1" smtClean="0">
                <a:solidFill>
                  <a:srgbClr val="781D7D"/>
                </a:solidFill>
                <a:latin typeface="Arial" panose="020B0604020202020204" pitchFamily="34" charset="0"/>
                <a:cs typeface="Arial" panose="020B0604020202020204" pitchFamily="34" charset="0"/>
              </a:rPr>
              <a:t>élection</a:t>
            </a:r>
            <a:r>
              <a:rPr lang="en-US" sz="2800" dirty="0" smtClean="0">
                <a:solidFill>
                  <a:srgbClr val="781D7D"/>
                </a:solidFill>
                <a:latin typeface="Arial" panose="020B0604020202020204" pitchFamily="34" charset="0"/>
                <a:cs typeface="Arial" panose="020B0604020202020204" pitchFamily="34" charset="0"/>
              </a:rPr>
              <a:t> </a:t>
            </a:r>
            <a:r>
              <a:rPr lang="en-US" sz="2800" dirty="0" err="1" smtClean="0">
                <a:solidFill>
                  <a:srgbClr val="781D7D"/>
                </a:solidFill>
                <a:latin typeface="Arial" panose="020B0604020202020204" pitchFamily="34" charset="0"/>
                <a:cs typeface="Arial" panose="020B0604020202020204" pitchFamily="34" charset="0"/>
              </a:rPr>
              <a:t>fédérale</a:t>
            </a:r>
            <a:r>
              <a:rPr lang="en-US" sz="2800" dirty="0" smtClean="0">
                <a:solidFill>
                  <a:srgbClr val="781D7D"/>
                </a:solidFill>
                <a:latin typeface="Arial" panose="020B0604020202020204" pitchFamily="34" charset="0"/>
                <a:cs typeface="Arial" panose="020B0604020202020204" pitchFamily="34" charset="0"/>
              </a:rPr>
              <a:t>, les </a:t>
            </a:r>
            <a:r>
              <a:rPr lang="en-US" sz="2800" dirty="0" err="1" smtClean="0">
                <a:solidFill>
                  <a:srgbClr val="781D7D"/>
                </a:solidFill>
                <a:latin typeface="Arial" panose="020B0604020202020204" pitchFamily="34" charset="0"/>
                <a:cs typeface="Arial" panose="020B0604020202020204" pitchFamily="34" charset="0"/>
              </a:rPr>
              <a:t>candidats</a:t>
            </a:r>
            <a:r>
              <a:rPr lang="en-US" sz="2800" dirty="0" smtClean="0">
                <a:solidFill>
                  <a:srgbClr val="781D7D"/>
                </a:solidFill>
                <a:latin typeface="Arial" panose="020B0604020202020204" pitchFamily="34" charset="0"/>
                <a:cs typeface="Arial" panose="020B0604020202020204" pitchFamily="34" charset="0"/>
              </a:rPr>
              <a:t> </a:t>
            </a:r>
            <a:r>
              <a:rPr lang="en-US" sz="2800" dirty="0" err="1" smtClean="0">
                <a:solidFill>
                  <a:srgbClr val="781D7D"/>
                </a:solidFill>
                <a:latin typeface="Arial" panose="020B0604020202020204" pitchFamily="34" charset="0"/>
                <a:cs typeface="Arial" panose="020B0604020202020204" pitchFamily="34" charset="0"/>
              </a:rPr>
              <a:t>doivent</a:t>
            </a:r>
            <a:r>
              <a:rPr lang="en-US" sz="2800" dirty="0" smtClean="0">
                <a:solidFill>
                  <a:srgbClr val="781D7D"/>
                </a:solidFill>
                <a:latin typeface="Arial" panose="020B0604020202020204" pitchFamily="34" charset="0"/>
                <a:cs typeface="Arial" panose="020B0604020202020204" pitchFamily="34" charset="0"/>
              </a:rPr>
              <a:t> :</a:t>
            </a:r>
            <a:endParaRPr lang="en-US" sz="2800" dirty="0">
              <a:solidFill>
                <a:srgbClr val="781D7D"/>
              </a:solidFill>
              <a:latin typeface="Arial" panose="020B0604020202020204" pitchFamily="34" charset="0"/>
              <a:cs typeface="Arial" panose="020B0604020202020204" pitchFamily="34" charset="0"/>
            </a:endParaRPr>
          </a:p>
          <a:p>
            <a:pPr>
              <a:buFont typeface="Wingdings" panose="05000000000000000000" pitchFamily="2" charset="2"/>
              <a:buChar char="q"/>
            </a:pPr>
            <a:r>
              <a:rPr lang="en-US" dirty="0" smtClean="0"/>
              <a:t>Se </a:t>
            </a:r>
            <a:r>
              <a:rPr lang="fr-CA" dirty="0"/>
              <a:t>conformer au processus prescrit par Élections Canada pour inscrire leur candidature</a:t>
            </a:r>
            <a:endParaRPr lang="en-US" dirty="0"/>
          </a:p>
          <a:p>
            <a:pPr>
              <a:buFont typeface="Wingdings" panose="05000000000000000000" pitchFamily="2" charset="2"/>
              <a:buChar char="q"/>
            </a:pPr>
            <a:r>
              <a:rPr lang="en-US" dirty="0" err="1" smtClean="0">
                <a:latin typeface="Arial" panose="020B0604020202020204" pitchFamily="34" charset="0"/>
                <a:cs typeface="Arial" panose="020B0604020202020204" pitchFamily="34" charset="0"/>
              </a:rPr>
              <a:t>Obtenir</a:t>
            </a:r>
            <a:r>
              <a:rPr lang="en-US" dirty="0" smtClean="0">
                <a:latin typeface="Arial" panose="020B0604020202020204" pitchFamily="34" charset="0"/>
                <a:cs typeface="Arial" panose="020B0604020202020204" pitchFamily="34" charset="0"/>
              </a:rPr>
              <a:t> un </a:t>
            </a:r>
            <a:r>
              <a:rPr lang="en-US" dirty="0" err="1"/>
              <a:t>nombre</a:t>
            </a:r>
            <a:r>
              <a:rPr lang="en-US" dirty="0"/>
              <a:t> </a:t>
            </a:r>
            <a:r>
              <a:rPr lang="fr-CA" dirty="0"/>
              <a:t>suffisant de signatures de citoyens canadiens de 18 ans ou plus de leur circonscription</a:t>
            </a:r>
            <a:endParaRPr lang="en-US" dirty="0"/>
          </a:p>
          <a:p>
            <a:pPr>
              <a:buFont typeface="Wingdings" panose="05000000000000000000" pitchFamily="2" charset="2"/>
              <a:buChar char="q"/>
            </a:pPr>
            <a:r>
              <a:rPr lang="en-US" dirty="0" err="1" smtClean="0">
                <a:latin typeface="Arial" panose="020B0604020202020204" pitchFamily="34" charset="0"/>
                <a:cs typeface="Arial" panose="020B0604020202020204" pitchFamily="34" charset="0"/>
              </a:rPr>
              <a:t>Obtenir</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l’appui</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dudit</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parti</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politique</a:t>
            </a:r>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a:t>
            </a:r>
            <a:r>
              <a:rPr lang="en-US" dirty="0" err="1" smtClean="0">
                <a:latin typeface="Arial" panose="020B0604020202020204" pitchFamily="34" charset="0"/>
                <a:cs typeface="Arial" panose="020B0604020202020204" pitchFamily="34" charset="0"/>
              </a:rPr>
              <a:t>si</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vous</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souhaitez</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devenir</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canadidat</a:t>
            </a:r>
            <a:r>
              <a:rPr lang="en-US" dirty="0" smtClean="0">
                <a:latin typeface="Arial" panose="020B0604020202020204" pitchFamily="34" charset="0"/>
                <a:cs typeface="Arial" panose="020B0604020202020204" pitchFamily="34" charset="0"/>
              </a:rPr>
              <a:t> d’un </a:t>
            </a:r>
            <a:r>
              <a:rPr lang="en-US" dirty="0" err="1" smtClean="0">
                <a:latin typeface="Arial" panose="020B0604020202020204" pitchFamily="34" charset="0"/>
                <a:cs typeface="Arial" panose="020B0604020202020204" pitchFamily="34" charset="0"/>
              </a:rPr>
              <a:t>parti</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politique</a:t>
            </a:r>
            <a:r>
              <a:rPr lang="en-US" dirty="0" smtClean="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56720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2D13A9-709D-AE46-9810-09B66EF77A2C}"/>
              </a:ext>
            </a:extLst>
          </p:cNvPr>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Investiture des </a:t>
            </a:r>
            <a:r>
              <a:rPr lang="fr-CA" dirty="0" smtClean="0">
                <a:latin typeface="Arial" panose="020B0604020202020204" pitchFamily="34" charset="0"/>
                <a:cs typeface="Arial" panose="020B0604020202020204" pitchFamily="34" charset="0"/>
              </a:rPr>
              <a:t>candidats</a:t>
            </a:r>
            <a:endParaRPr lang="fr-CA" dirty="0">
              <a:latin typeface="Arial" panose="020B0604020202020204" pitchFamily="34" charset="0"/>
              <a:cs typeface="Arial" panose="020B0604020202020204" pitchFamily="34" charset="0"/>
            </a:endParaRPr>
          </a:p>
        </p:txBody>
      </p:sp>
      <p:graphicFrame>
        <p:nvGraphicFramePr>
          <p:cNvPr id="5" name="Diagramme 4"/>
          <p:cNvGraphicFramePr/>
          <p:nvPr>
            <p:extLst>
              <p:ext uri="{D42A27DB-BD31-4B8C-83A1-F6EECF244321}">
                <p14:modId xmlns:p14="http://schemas.microsoft.com/office/powerpoint/2010/main" val="2066246732"/>
              </p:ext>
            </p:extLst>
          </p:nvPr>
        </p:nvGraphicFramePr>
        <p:xfrm>
          <a:off x="976086" y="1338944"/>
          <a:ext cx="10377714" cy="46590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785089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2D13A9-709D-AE46-9810-09B66EF77A2C}"/>
              </a:ext>
            </a:extLst>
          </p:cNvPr>
          <p:cNvSpPr>
            <a:spLocks noGrp="1"/>
          </p:cNvSpPr>
          <p:nvPr>
            <p:ph type="title"/>
          </p:nvPr>
        </p:nvSpPr>
        <p:spPr/>
        <p:txBody>
          <a:bodyPr/>
          <a:lstStyle/>
          <a:p>
            <a:r>
              <a:rPr lang="en-US" dirty="0" smtClean="0"/>
              <a:t>Investiture des </a:t>
            </a:r>
            <a:r>
              <a:rPr lang="en-US" dirty="0" err="1" smtClean="0"/>
              <a:t>candidats</a:t>
            </a:r>
            <a:endParaRPr lang="en-US" dirty="0"/>
          </a:p>
        </p:txBody>
      </p:sp>
      <p:graphicFrame>
        <p:nvGraphicFramePr>
          <p:cNvPr id="4" name="Diagramme 3"/>
          <p:cNvGraphicFramePr/>
          <p:nvPr>
            <p:extLst>
              <p:ext uri="{D42A27DB-BD31-4B8C-83A1-F6EECF244321}">
                <p14:modId xmlns:p14="http://schemas.microsoft.com/office/powerpoint/2010/main" val="1971825132"/>
              </p:ext>
            </p:extLst>
          </p:nvPr>
        </p:nvGraphicFramePr>
        <p:xfrm>
          <a:off x="976086" y="1338944"/>
          <a:ext cx="10377714" cy="46590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160059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2D13A9-709D-AE46-9810-09B66EF77A2C}"/>
              </a:ext>
            </a:extLst>
          </p:cNvPr>
          <p:cNvSpPr>
            <a:spLocks noGrp="1"/>
          </p:cNvSpPr>
          <p:nvPr>
            <p:ph type="title"/>
          </p:nvPr>
        </p:nvSpPr>
        <p:spPr/>
        <p:txBody>
          <a:bodyPr/>
          <a:lstStyle/>
          <a:p>
            <a:r>
              <a:rPr lang="en-US" dirty="0" smtClean="0"/>
              <a:t>Investiture des </a:t>
            </a:r>
            <a:r>
              <a:rPr lang="en-US" dirty="0" err="1" smtClean="0"/>
              <a:t>candidats</a:t>
            </a:r>
            <a:endParaRPr lang="en-US" dirty="0"/>
          </a:p>
        </p:txBody>
      </p:sp>
      <p:graphicFrame>
        <p:nvGraphicFramePr>
          <p:cNvPr id="5" name="Diagramme 4"/>
          <p:cNvGraphicFramePr/>
          <p:nvPr>
            <p:extLst>
              <p:ext uri="{D42A27DB-BD31-4B8C-83A1-F6EECF244321}">
                <p14:modId xmlns:p14="http://schemas.microsoft.com/office/powerpoint/2010/main" val="3228111122"/>
              </p:ext>
            </p:extLst>
          </p:nvPr>
        </p:nvGraphicFramePr>
        <p:xfrm>
          <a:off x="976086" y="1338944"/>
          <a:ext cx="10377714" cy="46590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574471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2D13A9-709D-AE46-9810-09B66EF77A2C}"/>
              </a:ext>
            </a:extLst>
          </p:cNvPr>
          <p:cNvSpPr>
            <a:spLocks noGrp="1"/>
          </p:cNvSpPr>
          <p:nvPr>
            <p:ph type="title"/>
          </p:nvPr>
        </p:nvSpPr>
        <p:spPr/>
        <p:txBody>
          <a:bodyPr/>
          <a:lstStyle/>
          <a:p>
            <a:r>
              <a:rPr lang="en-US" dirty="0" smtClean="0"/>
              <a:t>Investiture des </a:t>
            </a:r>
            <a:r>
              <a:rPr lang="en-US" dirty="0" err="1" smtClean="0"/>
              <a:t>candidats</a:t>
            </a:r>
            <a:endParaRPr lang="en-US" dirty="0"/>
          </a:p>
        </p:txBody>
      </p:sp>
      <p:graphicFrame>
        <p:nvGraphicFramePr>
          <p:cNvPr id="5" name="Diagramme 4"/>
          <p:cNvGraphicFramePr/>
          <p:nvPr>
            <p:extLst>
              <p:ext uri="{D42A27DB-BD31-4B8C-83A1-F6EECF244321}">
                <p14:modId xmlns:p14="http://schemas.microsoft.com/office/powerpoint/2010/main" val="1148961852"/>
              </p:ext>
            </p:extLst>
          </p:nvPr>
        </p:nvGraphicFramePr>
        <p:xfrm>
          <a:off x="976086" y="1338944"/>
          <a:ext cx="10377714" cy="46590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346697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FEE31D8-D9BF-B24F-82FA-7553CC50BC4F}"/>
              </a:ext>
            </a:extLst>
          </p:cNvPr>
          <p:cNvSpPr>
            <a:spLocks noGrp="1"/>
          </p:cNvSpPr>
          <p:nvPr>
            <p:ph type="title"/>
          </p:nvPr>
        </p:nvSpPr>
        <p:spPr/>
        <p:txBody>
          <a:bodyPr/>
          <a:lstStyle/>
          <a:p>
            <a:r>
              <a:rPr lang="en-US" dirty="0" err="1" smtClean="0"/>
              <a:t>Prochaines</a:t>
            </a:r>
            <a:r>
              <a:rPr lang="en-US" dirty="0" smtClean="0"/>
              <a:t> </a:t>
            </a:r>
            <a:r>
              <a:rPr lang="en-US" dirty="0" err="1" smtClean="0"/>
              <a:t>étapes</a:t>
            </a:r>
            <a:endParaRPr lang="en-US" dirty="0"/>
          </a:p>
        </p:txBody>
      </p:sp>
      <p:sp>
        <p:nvSpPr>
          <p:cNvPr id="3" name="Content Placeholder 2">
            <a:extLst>
              <a:ext uri="{FF2B5EF4-FFF2-40B4-BE49-F238E27FC236}">
                <a16:creationId xmlns:a16="http://schemas.microsoft.com/office/drawing/2014/main" xmlns="" id="{73211E06-D2B4-CF4C-94A8-55675E0CBDBA}"/>
              </a:ext>
            </a:extLst>
          </p:cNvPr>
          <p:cNvSpPr>
            <a:spLocks noGrp="1"/>
          </p:cNvSpPr>
          <p:nvPr>
            <p:ph idx="1"/>
          </p:nvPr>
        </p:nvSpPr>
        <p:spPr>
          <a:xfrm>
            <a:off x="838200" y="2435225"/>
            <a:ext cx="10515600" cy="3323318"/>
          </a:xfrm>
        </p:spPr>
        <p:txBody>
          <a:bodyPr>
            <a:normAutofit/>
          </a:bodyPr>
          <a:lstStyle/>
          <a:p>
            <a:pPr>
              <a:buFont typeface="Wingdings" panose="05000000000000000000" pitchFamily="2" charset="2"/>
              <a:buChar char="q"/>
            </a:pPr>
            <a:r>
              <a:rPr lang="en-US" dirty="0" smtClean="0"/>
              <a:t>Montez </a:t>
            </a:r>
            <a:r>
              <a:rPr lang="en-US" dirty="0" err="1" smtClean="0"/>
              <a:t>votre</a:t>
            </a:r>
            <a:r>
              <a:rPr lang="en-US" dirty="0" smtClean="0"/>
              <a:t> </a:t>
            </a:r>
            <a:r>
              <a:rPr lang="en-US" dirty="0" err="1" smtClean="0"/>
              <a:t>équipe</a:t>
            </a:r>
            <a:endParaRPr lang="en-US" dirty="0"/>
          </a:p>
          <a:p>
            <a:pPr>
              <a:buFont typeface="Wingdings" panose="05000000000000000000" pitchFamily="2" charset="2"/>
              <a:buChar char="q"/>
            </a:pPr>
            <a:r>
              <a:rPr lang="en-US" dirty="0" err="1" smtClean="0"/>
              <a:t>Rencontrez</a:t>
            </a:r>
            <a:r>
              <a:rPr lang="en-US" dirty="0" smtClean="0"/>
              <a:t> les </a:t>
            </a:r>
            <a:r>
              <a:rPr lang="en-US" dirty="0" err="1" smtClean="0"/>
              <a:t>électeurs</a:t>
            </a:r>
            <a:endParaRPr lang="en-US" dirty="0"/>
          </a:p>
          <a:p>
            <a:pPr>
              <a:spcAft>
                <a:spcPts val="1200"/>
              </a:spcAft>
              <a:buFont typeface="Wingdings" panose="05000000000000000000" pitchFamily="2" charset="2"/>
              <a:buChar char="q"/>
            </a:pPr>
            <a:r>
              <a:rPr lang="en-US" dirty="0" err="1" smtClean="0"/>
              <a:t>Préparez-vous</a:t>
            </a:r>
            <a:r>
              <a:rPr lang="en-US" dirty="0" smtClean="0"/>
              <a:t> pour </a:t>
            </a:r>
            <a:r>
              <a:rPr lang="en-US" dirty="0" err="1" smtClean="0"/>
              <a:t>l’élection</a:t>
            </a:r>
            <a:endParaRPr lang="en-US" dirty="0"/>
          </a:p>
          <a:p>
            <a:pPr>
              <a:buFont typeface="Wingdings" panose="05000000000000000000" pitchFamily="2" charset="2"/>
              <a:buChar char="q"/>
            </a:pPr>
            <a:endParaRPr lang="en-US" dirty="0" smtClean="0"/>
          </a:p>
          <a:p>
            <a:pPr>
              <a:buFont typeface="Wingdings" panose="05000000000000000000" pitchFamily="2" charset="2"/>
              <a:buChar char="q"/>
            </a:pPr>
            <a:r>
              <a:rPr lang="en-US" dirty="0" err="1" smtClean="0"/>
              <a:t>Inscrivez-vous</a:t>
            </a:r>
            <a:r>
              <a:rPr lang="en-US" dirty="0" smtClean="0"/>
              <a:t> </a:t>
            </a:r>
            <a:r>
              <a:rPr lang="en-US" dirty="0" err="1" smtClean="0"/>
              <a:t>comme</a:t>
            </a:r>
            <a:r>
              <a:rPr lang="en-US" dirty="0" smtClean="0"/>
              <a:t> </a:t>
            </a:r>
            <a:r>
              <a:rPr lang="en-US" dirty="0" err="1" smtClean="0"/>
              <a:t>candidat</a:t>
            </a:r>
            <a:r>
              <a:rPr lang="en-US" dirty="0" smtClean="0"/>
              <a:t> </a:t>
            </a:r>
            <a:r>
              <a:rPr lang="en-US" dirty="0" err="1" smtClean="0"/>
              <a:t>auprès</a:t>
            </a:r>
            <a:r>
              <a:rPr lang="en-US" dirty="0" smtClean="0"/>
              <a:t> du </a:t>
            </a:r>
            <a:r>
              <a:rPr lang="en-US" dirty="0" err="1" smtClean="0"/>
              <a:t>directeur</a:t>
            </a:r>
            <a:r>
              <a:rPr lang="en-US" dirty="0" smtClean="0"/>
              <a:t> de </a:t>
            </a:r>
            <a:r>
              <a:rPr lang="en-US" dirty="0" err="1" smtClean="0"/>
              <a:t>scrutin</a:t>
            </a:r>
            <a:r>
              <a:rPr lang="en-US" dirty="0" smtClean="0"/>
              <a:t> local </a:t>
            </a:r>
            <a:r>
              <a:rPr lang="en-US" dirty="0" err="1" smtClean="0"/>
              <a:t>d’Élections</a:t>
            </a:r>
            <a:r>
              <a:rPr lang="en-US" dirty="0" smtClean="0"/>
              <a:t> Canada</a:t>
            </a:r>
            <a:endParaRPr lang="en-US" dirty="0"/>
          </a:p>
        </p:txBody>
      </p:sp>
      <p:sp>
        <p:nvSpPr>
          <p:cNvPr id="4" name="Rectangle 3"/>
          <p:cNvSpPr/>
          <p:nvPr/>
        </p:nvSpPr>
        <p:spPr>
          <a:xfrm>
            <a:off x="947058" y="1730829"/>
            <a:ext cx="10308771" cy="566057"/>
          </a:xfrm>
          <a:prstGeom prst="rect">
            <a:avLst/>
          </a:prstGeom>
          <a:solidFill>
            <a:srgbClr val="781D7D"/>
          </a:solid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err="1" smtClean="0">
                <a:solidFill>
                  <a:schemeClr val="bg1"/>
                </a:solidFill>
                <a:latin typeface="Arial" panose="020B0604020202020204" pitchFamily="34" charset="0"/>
                <a:cs typeface="Arial" panose="020B0604020202020204" pitchFamily="34" charset="0"/>
              </a:rPr>
              <a:t>Période</a:t>
            </a:r>
            <a:r>
              <a:rPr lang="en-US" sz="2800" b="1" dirty="0" smtClean="0">
                <a:solidFill>
                  <a:schemeClr val="bg1"/>
                </a:solidFill>
                <a:latin typeface="Arial" panose="020B0604020202020204" pitchFamily="34" charset="0"/>
                <a:cs typeface="Arial" panose="020B0604020202020204" pitchFamily="34" charset="0"/>
              </a:rPr>
              <a:t> </a:t>
            </a:r>
            <a:r>
              <a:rPr lang="en-US" sz="2800" b="1" dirty="0" err="1" smtClean="0">
                <a:solidFill>
                  <a:schemeClr val="bg1"/>
                </a:solidFill>
                <a:latin typeface="Arial" panose="020B0604020202020204" pitchFamily="34" charset="0"/>
                <a:cs typeface="Arial" panose="020B0604020202020204" pitchFamily="34" charset="0"/>
              </a:rPr>
              <a:t>préélectorale</a:t>
            </a:r>
            <a:endParaRPr lang="en-US" sz="2800" b="1" dirty="0">
              <a:solidFill>
                <a:schemeClr val="bg1"/>
              </a:solidFill>
              <a:latin typeface="Arial" panose="020B0604020202020204" pitchFamily="34" charset="0"/>
              <a:cs typeface="Arial" panose="020B0604020202020204" pitchFamily="34" charset="0"/>
            </a:endParaRPr>
          </a:p>
        </p:txBody>
      </p:sp>
      <p:sp>
        <p:nvSpPr>
          <p:cNvPr id="6" name="Rectangle 5"/>
          <p:cNvSpPr/>
          <p:nvPr/>
        </p:nvSpPr>
        <p:spPr>
          <a:xfrm>
            <a:off x="947057" y="4125686"/>
            <a:ext cx="10308771" cy="566057"/>
          </a:xfrm>
          <a:prstGeom prst="rect">
            <a:avLst/>
          </a:prstGeom>
          <a:solidFill>
            <a:srgbClr val="781D7D"/>
          </a:solid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err="1" smtClean="0">
                <a:solidFill>
                  <a:schemeClr val="bg1"/>
                </a:solidFill>
                <a:latin typeface="Arial" panose="020B0604020202020204" pitchFamily="34" charset="0"/>
                <a:cs typeface="Arial" panose="020B0604020202020204" pitchFamily="34" charset="0"/>
              </a:rPr>
              <a:t>Période</a:t>
            </a:r>
            <a:r>
              <a:rPr lang="en-US" sz="2800" b="1" dirty="0" smtClean="0">
                <a:solidFill>
                  <a:schemeClr val="bg1"/>
                </a:solidFill>
                <a:latin typeface="Arial" panose="020B0604020202020204" pitchFamily="34" charset="0"/>
                <a:cs typeface="Arial" panose="020B0604020202020204" pitchFamily="34" charset="0"/>
              </a:rPr>
              <a:t> </a:t>
            </a:r>
            <a:r>
              <a:rPr lang="en-US" sz="2800" b="1" dirty="0" err="1" smtClean="0">
                <a:solidFill>
                  <a:schemeClr val="bg1"/>
                </a:solidFill>
                <a:latin typeface="Arial" panose="020B0604020202020204" pitchFamily="34" charset="0"/>
                <a:cs typeface="Arial" panose="020B0604020202020204" pitchFamily="34" charset="0"/>
              </a:rPr>
              <a:t>électorale</a:t>
            </a:r>
            <a:endParaRPr lang="en-US" sz="28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61930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xmlns="" id="{55672074-8E7B-3741-B7B2-E3DEC97B0AA3}"/>
              </a:ext>
            </a:extLst>
          </p:cNvPr>
          <p:cNvSpPr>
            <a:spLocks noGrp="1"/>
          </p:cNvSpPr>
          <p:nvPr>
            <p:ph type="title"/>
          </p:nvPr>
        </p:nvSpPr>
        <p:spPr>
          <a:xfrm>
            <a:off x="838200" y="1831714"/>
            <a:ext cx="10515600" cy="3194571"/>
          </a:xfrm>
        </p:spPr>
        <p:txBody>
          <a:bodyPr>
            <a:normAutofit/>
          </a:bodyPr>
          <a:lstStyle/>
          <a:p>
            <a:pPr algn="ctr">
              <a:spcBef>
                <a:spcPts val="1200"/>
              </a:spcBef>
            </a:pPr>
            <a:r>
              <a:rPr lang="en-US" dirty="0" smtClean="0">
                <a:latin typeface="Arial" panose="020B0604020202020204" pitchFamily="34" charset="0"/>
                <a:cs typeface="Arial" panose="020B0604020202020204" pitchFamily="34" charset="0"/>
              </a:rPr>
              <a:t>Trois </a:t>
            </a:r>
            <a:r>
              <a:rPr lang="en-US" dirty="0" err="1" smtClean="0">
                <a:latin typeface="Arial" panose="020B0604020202020204" pitchFamily="34" charset="0"/>
                <a:cs typeface="Arial" panose="020B0604020202020204" pitchFamily="34" charset="0"/>
              </a:rPr>
              <a:t>jeux</a:t>
            </a:r>
            <a:r>
              <a:rPr lang="en-US" dirty="0" smtClean="0">
                <a:latin typeface="Arial" panose="020B0604020202020204" pitchFamily="34" charset="0"/>
                <a:cs typeface="Arial" panose="020B0604020202020204" pitchFamily="34" charset="0"/>
              </a:rPr>
              <a:t> en </a:t>
            </a:r>
            <a:r>
              <a:rPr lang="en-US" dirty="0" err="1" smtClean="0">
                <a:latin typeface="Arial" panose="020B0604020202020204" pitchFamily="34" charset="0"/>
                <a:cs typeface="Arial" panose="020B0604020202020204" pitchFamily="34" charset="0"/>
              </a:rPr>
              <a:t>campagne</a:t>
            </a:r>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sz="2400" b="0" dirty="0" err="1" smtClean="0">
                <a:latin typeface="Arial" panose="020B0604020202020204" pitchFamily="34" charset="0"/>
                <a:cs typeface="Arial" panose="020B0604020202020204" pitchFamily="34" charset="0"/>
              </a:rPr>
              <a:t>Jeu</a:t>
            </a:r>
            <a:r>
              <a:rPr lang="en-US" sz="2400" b="0" dirty="0" smtClean="0">
                <a:latin typeface="Arial" panose="020B0604020202020204" pitchFamily="34" charset="0"/>
                <a:cs typeface="Arial" panose="020B0604020202020204" pitchFamily="34" charset="0"/>
              </a:rPr>
              <a:t> du nom – </a:t>
            </a:r>
            <a:r>
              <a:rPr lang="en-US" sz="2400" b="0" dirty="0" err="1" smtClean="0">
                <a:latin typeface="Arial" panose="020B0604020202020204" pitchFamily="34" charset="0"/>
                <a:cs typeface="Arial" panose="020B0604020202020204" pitchFamily="34" charset="0"/>
              </a:rPr>
              <a:t>Jeu</a:t>
            </a:r>
            <a:r>
              <a:rPr lang="en-US" sz="2400" b="0" dirty="0" smtClean="0">
                <a:latin typeface="Arial" panose="020B0604020202020204" pitchFamily="34" charset="0"/>
                <a:cs typeface="Arial" panose="020B0604020202020204" pitchFamily="34" charset="0"/>
              </a:rPr>
              <a:t> de la persuasion – </a:t>
            </a:r>
            <a:r>
              <a:rPr lang="en-US" sz="2400" b="0" dirty="0" err="1" smtClean="0">
                <a:latin typeface="Arial" panose="020B0604020202020204" pitchFamily="34" charset="0"/>
                <a:cs typeface="Arial" panose="020B0604020202020204" pitchFamily="34" charset="0"/>
              </a:rPr>
              <a:t>Jeu</a:t>
            </a:r>
            <a:r>
              <a:rPr lang="en-US" sz="2400" b="0" dirty="0" smtClean="0">
                <a:latin typeface="Arial" panose="020B0604020202020204" pitchFamily="34" charset="0"/>
                <a:cs typeface="Arial" panose="020B0604020202020204" pitchFamily="34" charset="0"/>
              </a:rPr>
              <a:t> de terrain</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25847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C86971-41E0-D14E-BE07-548B10AFF22D}"/>
              </a:ext>
            </a:extLst>
          </p:cNvPr>
          <p:cNvSpPr>
            <a:spLocks noGrp="1"/>
          </p:cNvSpPr>
          <p:nvPr>
            <p:ph type="title"/>
          </p:nvPr>
        </p:nvSpPr>
        <p:spPr/>
        <p:txBody>
          <a:bodyPr/>
          <a:lstStyle/>
          <a:p>
            <a:r>
              <a:rPr lang="en-US" dirty="0" err="1"/>
              <a:t>J</a:t>
            </a:r>
            <a:r>
              <a:rPr lang="en-US" dirty="0" err="1" smtClean="0"/>
              <a:t>eu</a:t>
            </a:r>
            <a:r>
              <a:rPr lang="en-US" dirty="0" smtClean="0"/>
              <a:t> du nom</a:t>
            </a:r>
            <a:endParaRPr lang="en-US" dirty="0"/>
          </a:p>
        </p:txBody>
      </p:sp>
      <p:sp>
        <p:nvSpPr>
          <p:cNvPr id="3" name="Content Placeholder 2">
            <a:extLst>
              <a:ext uri="{FF2B5EF4-FFF2-40B4-BE49-F238E27FC236}">
                <a16:creationId xmlns:a16="http://schemas.microsoft.com/office/drawing/2014/main" xmlns="" id="{AEA4FB46-9AE5-FA43-9BA3-FDEC4FEB3D0D}"/>
              </a:ext>
            </a:extLst>
          </p:cNvPr>
          <p:cNvSpPr>
            <a:spLocks noGrp="1"/>
          </p:cNvSpPr>
          <p:nvPr>
            <p:ph idx="1"/>
          </p:nvPr>
        </p:nvSpPr>
        <p:spPr>
          <a:xfrm>
            <a:off x="1523999" y="1688647"/>
            <a:ext cx="10069286" cy="4351338"/>
          </a:xfrm>
        </p:spPr>
        <p:txBody>
          <a:bodyPr>
            <a:normAutofit/>
          </a:bodyPr>
          <a:lstStyle/>
          <a:p>
            <a:pPr marL="0" indent="0">
              <a:buNone/>
            </a:pPr>
            <a:r>
              <a:rPr lang="en-US" dirty="0" smtClean="0"/>
              <a:t>Les </a:t>
            </a:r>
            <a:r>
              <a:rPr lang="en-US" dirty="0" err="1" smtClean="0"/>
              <a:t>électeurs</a:t>
            </a:r>
            <a:r>
              <a:rPr lang="en-US" dirty="0" smtClean="0"/>
              <a:t> </a:t>
            </a:r>
            <a:r>
              <a:rPr lang="en-US" dirty="0" err="1" smtClean="0"/>
              <a:t>connaissent-ils</a:t>
            </a:r>
            <a:r>
              <a:rPr lang="en-US" dirty="0" smtClean="0"/>
              <a:t> </a:t>
            </a:r>
            <a:r>
              <a:rPr lang="en-US" dirty="0" err="1" smtClean="0"/>
              <a:t>votre</a:t>
            </a:r>
            <a:r>
              <a:rPr lang="en-US" dirty="0" smtClean="0"/>
              <a:t> nom?</a:t>
            </a:r>
            <a:endParaRPr lang="en-US" dirty="0"/>
          </a:p>
          <a:p>
            <a:pPr marL="0" lvl="0" indent="0">
              <a:buNone/>
            </a:pPr>
            <a:r>
              <a:rPr lang="en-US" dirty="0" smtClean="0"/>
              <a:t>Si </a:t>
            </a:r>
            <a:r>
              <a:rPr lang="en-US" dirty="0" err="1" smtClean="0"/>
              <a:t>vous</a:t>
            </a:r>
            <a:r>
              <a:rPr lang="en-US" dirty="0" smtClean="0"/>
              <a:t> </a:t>
            </a:r>
            <a:r>
              <a:rPr lang="en-US" dirty="0" err="1" smtClean="0"/>
              <a:t>êtes</a:t>
            </a:r>
            <a:r>
              <a:rPr lang="en-US" dirty="0" smtClean="0"/>
              <a:t> le </a:t>
            </a:r>
            <a:r>
              <a:rPr lang="en-US" dirty="0" err="1" smtClean="0"/>
              <a:t>candidat</a:t>
            </a:r>
            <a:r>
              <a:rPr lang="en-US" dirty="0" smtClean="0"/>
              <a:t> </a:t>
            </a:r>
            <a:r>
              <a:rPr lang="en-US" dirty="0"/>
              <a:t>d’un </a:t>
            </a:r>
            <a:r>
              <a:rPr lang="en-US" dirty="0" err="1"/>
              <a:t>parti</a:t>
            </a:r>
            <a:r>
              <a:rPr lang="en-US" dirty="0"/>
              <a:t>, les gens en </a:t>
            </a:r>
            <a:r>
              <a:rPr lang="fr-CA" dirty="0"/>
              <a:t>savent-ils assez pour associer votre nom à celui de votre parti? </a:t>
            </a:r>
            <a:endParaRPr lang="en-CA" dirty="0"/>
          </a:p>
          <a:p>
            <a:pPr lvl="0"/>
            <a:r>
              <a:rPr lang="en-US" dirty="0" smtClean="0"/>
              <a:t>Si </a:t>
            </a:r>
            <a:r>
              <a:rPr lang="en-US" dirty="0" err="1"/>
              <a:t>vous</a:t>
            </a:r>
            <a:r>
              <a:rPr lang="en-US" dirty="0"/>
              <a:t> </a:t>
            </a:r>
            <a:r>
              <a:rPr lang="en-US" dirty="0" err="1"/>
              <a:t>êtes</a:t>
            </a:r>
            <a:r>
              <a:rPr lang="en-US" dirty="0"/>
              <a:t> </a:t>
            </a:r>
            <a:r>
              <a:rPr lang="en-US" dirty="0" err="1"/>
              <a:t>candidat</a:t>
            </a:r>
            <a:r>
              <a:rPr lang="en-US" dirty="0"/>
              <a:t> </a:t>
            </a:r>
            <a:r>
              <a:rPr lang="en-US" dirty="0" err="1"/>
              <a:t>indépendant</a:t>
            </a:r>
            <a:r>
              <a:rPr lang="en-US" dirty="0"/>
              <a:t>, les </a:t>
            </a:r>
            <a:r>
              <a:rPr lang="fr-CA" dirty="0"/>
              <a:t>électeurs se disent-ils : </a:t>
            </a:r>
            <a:r>
              <a:rPr lang="fr-CA" dirty="0" smtClean="0"/>
              <a:t>« Ah</a:t>
            </a:r>
            <a:r>
              <a:rPr lang="fr-CA" dirty="0"/>
              <a:t>, le candidat indépendant</a:t>
            </a:r>
            <a:r>
              <a:rPr lang="fr-CA" dirty="0" smtClean="0"/>
              <a:t>! » </a:t>
            </a:r>
            <a:r>
              <a:rPr lang="fr-CA" dirty="0"/>
              <a:t>quand ils entendent votre nom? </a:t>
            </a:r>
            <a:endParaRPr lang="en-CA" dirty="0"/>
          </a:p>
          <a:p>
            <a:pPr marL="0" indent="0">
              <a:buNone/>
            </a:pPr>
            <a:r>
              <a:rPr lang="en-US" dirty="0" smtClean="0">
                <a:solidFill>
                  <a:srgbClr val="A66BA9"/>
                </a:solidFill>
              </a:rPr>
              <a:t>Les gens qui ne </a:t>
            </a:r>
            <a:r>
              <a:rPr lang="en-US" dirty="0" err="1" smtClean="0">
                <a:solidFill>
                  <a:srgbClr val="A66BA9"/>
                </a:solidFill>
              </a:rPr>
              <a:t>connaissent</a:t>
            </a:r>
            <a:r>
              <a:rPr lang="en-US" dirty="0" smtClean="0">
                <a:solidFill>
                  <a:srgbClr val="A66BA9"/>
                </a:solidFill>
              </a:rPr>
              <a:t> pas </a:t>
            </a:r>
            <a:r>
              <a:rPr lang="en-US" dirty="0" err="1" smtClean="0">
                <a:solidFill>
                  <a:srgbClr val="A66BA9"/>
                </a:solidFill>
              </a:rPr>
              <a:t>votre</a:t>
            </a:r>
            <a:r>
              <a:rPr lang="en-US" dirty="0" smtClean="0">
                <a:solidFill>
                  <a:srgbClr val="A66BA9"/>
                </a:solidFill>
              </a:rPr>
              <a:t> nom, ne </a:t>
            </a:r>
            <a:r>
              <a:rPr lang="en-US" dirty="0" err="1" smtClean="0">
                <a:solidFill>
                  <a:srgbClr val="A66BA9"/>
                </a:solidFill>
              </a:rPr>
              <a:t>voteront</a:t>
            </a:r>
            <a:r>
              <a:rPr lang="en-US" dirty="0" smtClean="0">
                <a:solidFill>
                  <a:srgbClr val="A66BA9"/>
                </a:solidFill>
              </a:rPr>
              <a:t> </a:t>
            </a:r>
            <a:r>
              <a:rPr lang="en-US" dirty="0" err="1" smtClean="0">
                <a:solidFill>
                  <a:srgbClr val="A66BA9"/>
                </a:solidFill>
              </a:rPr>
              <a:t>probablement</a:t>
            </a:r>
            <a:r>
              <a:rPr lang="en-US" dirty="0" smtClean="0">
                <a:solidFill>
                  <a:srgbClr val="A66BA9"/>
                </a:solidFill>
              </a:rPr>
              <a:t> pas pour </a:t>
            </a:r>
            <a:r>
              <a:rPr lang="en-US" dirty="0" err="1" smtClean="0">
                <a:solidFill>
                  <a:srgbClr val="A66BA9"/>
                </a:solidFill>
              </a:rPr>
              <a:t>vous</a:t>
            </a:r>
            <a:r>
              <a:rPr lang="en-US" dirty="0" smtClean="0">
                <a:solidFill>
                  <a:srgbClr val="A66BA9"/>
                </a:solidFill>
              </a:rPr>
              <a:t>. </a:t>
            </a:r>
            <a:endParaRPr lang="en-US" dirty="0">
              <a:solidFill>
                <a:srgbClr val="A66BA9"/>
              </a:solidFill>
            </a:endParaRPr>
          </a:p>
        </p:txBody>
      </p:sp>
      <p:cxnSp>
        <p:nvCxnSpPr>
          <p:cNvPr id="9" name="Connecteur droit 8"/>
          <p:cNvCxnSpPr/>
          <p:nvPr/>
        </p:nvCxnSpPr>
        <p:spPr>
          <a:xfrm>
            <a:off x="1621972" y="2119539"/>
            <a:ext cx="4114799" cy="0"/>
          </a:xfrm>
          <a:prstGeom prst="line">
            <a:avLst/>
          </a:prstGeom>
          <a:ln w="38100">
            <a:solidFill>
              <a:srgbClr val="781D7D"/>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990602" y="1670050"/>
            <a:ext cx="446314" cy="449489"/>
          </a:xfrm>
          <a:prstGeom prst="rect">
            <a:avLst/>
          </a:prstGeom>
          <a:solidFill>
            <a:srgbClr val="781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200" b="1" dirty="0" smtClean="0">
                <a:solidFill>
                  <a:schemeClr val="bg1"/>
                </a:solidFill>
              </a:rPr>
              <a:t>?</a:t>
            </a:r>
            <a:endParaRPr lang="en-CA" sz="3200" b="1" dirty="0">
              <a:solidFill>
                <a:schemeClr val="bg1"/>
              </a:solidFill>
            </a:endParaRPr>
          </a:p>
        </p:txBody>
      </p:sp>
      <p:cxnSp>
        <p:nvCxnSpPr>
          <p:cNvPr id="12" name="Connecteur droit 11"/>
          <p:cNvCxnSpPr/>
          <p:nvPr/>
        </p:nvCxnSpPr>
        <p:spPr>
          <a:xfrm>
            <a:off x="1621972" y="3033940"/>
            <a:ext cx="9764484" cy="0"/>
          </a:xfrm>
          <a:prstGeom prst="line">
            <a:avLst/>
          </a:prstGeom>
          <a:ln w="38100">
            <a:solidFill>
              <a:srgbClr val="781D7D"/>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990602" y="2584451"/>
            <a:ext cx="446314" cy="449489"/>
          </a:xfrm>
          <a:prstGeom prst="rect">
            <a:avLst/>
          </a:prstGeom>
          <a:solidFill>
            <a:srgbClr val="781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200" b="1" dirty="0" smtClean="0">
                <a:solidFill>
                  <a:schemeClr val="bg1"/>
                </a:solidFill>
              </a:rPr>
              <a:t>?</a:t>
            </a:r>
            <a:endParaRPr lang="en-CA" sz="3200" b="1" dirty="0">
              <a:solidFill>
                <a:schemeClr val="bg1"/>
              </a:solidFill>
            </a:endParaRPr>
          </a:p>
        </p:txBody>
      </p:sp>
      <p:cxnSp>
        <p:nvCxnSpPr>
          <p:cNvPr id="16" name="Connecteur droit 15"/>
          <p:cNvCxnSpPr/>
          <p:nvPr/>
        </p:nvCxnSpPr>
        <p:spPr>
          <a:xfrm>
            <a:off x="1621972" y="3948339"/>
            <a:ext cx="8948055" cy="0"/>
          </a:xfrm>
          <a:prstGeom prst="line">
            <a:avLst/>
          </a:prstGeom>
          <a:ln w="38100">
            <a:solidFill>
              <a:srgbClr val="781D7D"/>
            </a:solidFill>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990602" y="3498850"/>
            <a:ext cx="446314" cy="449489"/>
          </a:xfrm>
          <a:prstGeom prst="rect">
            <a:avLst/>
          </a:prstGeom>
          <a:solidFill>
            <a:srgbClr val="781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200" b="1" dirty="0" smtClean="0">
                <a:solidFill>
                  <a:schemeClr val="bg1"/>
                </a:solidFill>
              </a:rPr>
              <a:t>?</a:t>
            </a:r>
            <a:endParaRPr lang="en-CA" sz="3200" b="1" dirty="0">
              <a:solidFill>
                <a:schemeClr val="bg1"/>
              </a:solidFill>
            </a:endParaRPr>
          </a:p>
        </p:txBody>
      </p:sp>
    </p:spTree>
    <p:extLst>
      <p:ext uri="{BB962C8B-B14F-4D97-AF65-F5344CB8AC3E}">
        <p14:creationId xmlns:p14="http://schemas.microsoft.com/office/powerpoint/2010/main" val="262943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9475E2-5D10-C140-B54F-562F14E44C20}"/>
              </a:ext>
            </a:extLst>
          </p:cNvPr>
          <p:cNvSpPr>
            <a:spLocks noGrp="1"/>
          </p:cNvSpPr>
          <p:nvPr>
            <p:ph type="title"/>
          </p:nvPr>
        </p:nvSpPr>
        <p:spPr/>
        <p:txBody>
          <a:bodyPr/>
          <a:lstStyle/>
          <a:p>
            <a:r>
              <a:rPr lang="en-US" dirty="0" err="1" smtClean="0">
                <a:latin typeface="Arial" panose="020B0604020202020204" pitchFamily="34" charset="0"/>
                <a:cs typeface="Arial" panose="020B0604020202020204" pitchFamily="34" charset="0"/>
              </a:rPr>
              <a:t>Objectifs</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DA380AF5-3020-AA42-A27B-1DC1391476C5}"/>
              </a:ext>
            </a:extLst>
          </p:cNvPr>
          <p:cNvSpPr>
            <a:spLocks noGrp="1"/>
          </p:cNvSpPr>
          <p:nvPr>
            <p:ph idx="1"/>
          </p:nvPr>
        </p:nvSpPr>
        <p:spPr/>
        <p:txBody>
          <a:bodyPr/>
          <a:lstStyle/>
          <a:p>
            <a:pPr>
              <a:buFont typeface="Wingdings" panose="05000000000000000000" pitchFamily="2" charset="2"/>
              <a:buChar char="q"/>
            </a:pPr>
            <a:r>
              <a:rPr lang="fr-CA" dirty="0"/>
              <a:t> </a:t>
            </a:r>
            <a:r>
              <a:rPr lang="fr-CA" dirty="0" smtClean="0"/>
              <a:t>Donner un aperçu général de ce à quoi peut ressembler une stratégie de campagne</a:t>
            </a:r>
          </a:p>
          <a:p>
            <a:pPr>
              <a:buFont typeface="Wingdings" panose="05000000000000000000" pitchFamily="2" charset="2"/>
              <a:buChar char="q"/>
            </a:pPr>
            <a:r>
              <a:rPr lang="en-US" dirty="0" smtClean="0">
                <a:latin typeface="Arial" panose="020B0604020202020204" pitchFamily="34" charset="0"/>
                <a:cs typeface="Arial" panose="020B0604020202020204" pitchFamily="34" charset="0"/>
              </a:rPr>
              <a:t> Aider à </a:t>
            </a:r>
            <a:r>
              <a:rPr lang="en-US" dirty="0" err="1" smtClean="0">
                <a:latin typeface="Arial" panose="020B0604020202020204" pitchFamily="34" charset="0"/>
                <a:cs typeface="Arial" panose="020B0604020202020204" pitchFamily="34" charset="0"/>
              </a:rPr>
              <a:t>comprendre</a:t>
            </a:r>
            <a:r>
              <a:rPr lang="en-US" dirty="0" smtClean="0">
                <a:latin typeface="Arial" panose="020B0604020202020204" pitchFamily="34" charset="0"/>
                <a:cs typeface="Arial" panose="020B0604020202020204" pitchFamily="34" charset="0"/>
              </a:rPr>
              <a:t> les compétences et </a:t>
            </a:r>
            <a:r>
              <a:rPr lang="en-US" dirty="0" err="1" smtClean="0">
                <a:latin typeface="Arial" panose="020B0604020202020204" pitchFamily="34" charset="0"/>
                <a:cs typeface="Arial" panose="020B0604020202020204" pitchFamily="34" charset="0"/>
              </a:rPr>
              <a:t>ressources</a:t>
            </a:r>
            <a:r>
              <a:rPr lang="en-US" dirty="0" smtClean="0">
                <a:latin typeface="Arial" panose="020B0604020202020204" pitchFamily="34" charset="0"/>
                <a:cs typeface="Arial" panose="020B0604020202020204" pitchFamily="34" charset="0"/>
              </a:rPr>
              <a:t> </a:t>
            </a:r>
            <a:r>
              <a:rPr lang="en-US" dirty="0" err="1" smtClean="0"/>
              <a:t>requises</a:t>
            </a:r>
            <a:r>
              <a:rPr lang="en-US" dirty="0" smtClean="0"/>
              <a:t> pour </a:t>
            </a:r>
            <a:r>
              <a:rPr lang="en-US" dirty="0" err="1" smtClean="0"/>
              <a:t>tenir</a:t>
            </a:r>
            <a:r>
              <a:rPr lang="en-US" dirty="0" smtClean="0"/>
              <a:t> </a:t>
            </a:r>
            <a:r>
              <a:rPr lang="en-US" dirty="0" err="1" smtClean="0"/>
              <a:t>une</a:t>
            </a:r>
            <a:r>
              <a:rPr lang="en-US" dirty="0" smtClean="0"/>
              <a:t> </a:t>
            </a:r>
            <a:r>
              <a:rPr lang="en-US" dirty="0" err="1" smtClean="0"/>
              <a:t>campagne</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2349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AA0B055-A9D0-6C4C-91F0-A988C270FA97}"/>
              </a:ext>
            </a:extLst>
          </p:cNvPr>
          <p:cNvSpPr>
            <a:spLocks noGrp="1"/>
          </p:cNvSpPr>
          <p:nvPr>
            <p:ph type="title"/>
          </p:nvPr>
        </p:nvSpPr>
        <p:spPr/>
        <p:txBody>
          <a:bodyPr/>
          <a:lstStyle/>
          <a:p>
            <a:r>
              <a:rPr lang="en-US" dirty="0" err="1" smtClean="0"/>
              <a:t>Jeu</a:t>
            </a:r>
            <a:r>
              <a:rPr lang="en-US" dirty="0" smtClean="0"/>
              <a:t> de la persuasion</a:t>
            </a:r>
            <a:endParaRPr lang="en-US" dirty="0"/>
          </a:p>
        </p:txBody>
      </p:sp>
      <p:sp>
        <p:nvSpPr>
          <p:cNvPr id="3" name="Content Placeholder 2">
            <a:extLst>
              <a:ext uri="{FF2B5EF4-FFF2-40B4-BE49-F238E27FC236}">
                <a16:creationId xmlns:a16="http://schemas.microsoft.com/office/drawing/2014/main" xmlns="" id="{F6ADEB74-2CFC-6649-BCBD-A29F96B7C2C7}"/>
              </a:ext>
            </a:extLst>
          </p:cNvPr>
          <p:cNvSpPr>
            <a:spLocks noGrp="1"/>
          </p:cNvSpPr>
          <p:nvPr>
            <p:ph idx="1"/>
          </p:nvPr>
        </p:nvSpPr>
        <p:spPr>
          <a:xfrm>
            <a:off x="1524001" y="1677761"/>
            <a:ext cx="9971313" cy="4351338"/>
          </a:xfrm>
        </p:spPr>
        <p:txBody>
          <a:bodyPr>
            <a:normAutofit lnSpcReduction="10000"/>
          </a:bodyPr>
          <a:lstStyle/>
          <a:p>
            <a:pPr marL="0" lvl="0" indent="0">
              <a:buNone/>
            </a:pPr>
            <a:r>
              <a:rPr lang="fr-CA" sz="2250" dirty="0"/>
              <a:t>Est-ce que ce que publient les médias rend les électeurs plus ou moins susceptibles de voter pour vous? Ce jeu s’appelle aussi « jeu des ondes ». </a:t>
            </a:r>
            <a:endParaRPr lang="en-CA" sz="2250" dirty="0"/>
          </a:p>
          <a:p>
            <a:pPr marL="0" lvl="0" indent="0">
              <a:buNone/>
            </a:pPr>
            <a:endParaRPr lang="fr-CA" sz="200" dirty="0" smtClean="0"/>
          </a:p>
          <a:p>
            <a:pPr marL="0" lvl="0" indent="0">
              <a:buNone/>
            </a:pPr>
            <a:r>
              <a:rPr lang="fr-CA" sz="2250" dirty="0" smtClean="0"/>
              <a:t>Quand </a:t>
            </a:r>
            <a:r>
              <a:rPr lang="fr-CA" sz="2250" dirty="0"/>
              <a:t>vous rencontrez des électeurs et que vous leur présentez vos arguments de campagne, ces électeurs vous donnent-ils l’impression qu’ils vous appuient</a:t>
            </a:r>
            <a:r>
              <a:rPr lang="fr-CA" sz="2250" dirty="0" smtClean="0"/>
              <a:t>?</a:t>
            </a:r>
          </a:p>
          <a:p>
            <a:pPr marL="0" lvl="0" indent="0">
              <a:buNone/>
            </a:pPr>
            <a:endParaRPr lang="fr-CA" sz="100" dirty="0" smtClean="0"/>
          </a:p>
          <a:p>
            <a:pPr marL="0" lvl="0" indent="0">
              <a:buNone/>
            </a:pPr>
            <a:r>
              <a:rPr lang="fr-CA" sz="2250" dirty="0" smtClean="0"/>
              <a:t>Quand </a:t>
            </a:r>
            <a:r>
              <a:rPr lang="fr-CA" sz="2250" dirty="0"/>
              <a:t>des sondeurs interrogent des électeurs, ceux-ci expriment-ils l’intention de vous soutenir?</a:t>
            </a:r>
            <a:endParaRPr lang="en-CA" sz="2250" dirty="0"/>
          </a:p>
          <a:p>
            <a:pPr marL="0" indent="0">
              <a:buNone/>
            </a:pPr>
            <a:endParaRPr lang="en-US" sz="2000" dirty="0" smtClean="0">
              <a:solidFill>
                <a:srgbClr val="A66BA9"/>
              </a:solidFill>
            </a:endParaRPr>
          </a:p>
          <a:p>
            <a:pPr marL="0" indent="0">
              <a:buNone/>
            </a:pPr>
            <a:r>
              <a:rPr lang="en-US" sz="2200" dirty="0" smtClean="0">
                <a:solidFill>
                  <a:srgbClr val="A66BA9"/>
                </a:solidFill>
              </a:rPr>
              <a:t>Les </a:t>
            </a:r>
            <a:r>
              <a:rPr lang="en-US" sz="2200" dirty="0" err="1" smtClean="0">
                <a:solidFill>
                  <a:srgbClr val="A66BA9"/>
                </a:solidFill>
              </a:rPr>
              <a:t>électeurs</a:t>
            </a:r>
            <a:r>
              <a:rPr lang="en-US" sz="2200" dirty="0" smtClean="0">
                <a:solidFill>
                  <a:srgbClr val="A66BA9"/>
                </a:solidFill>
              </a:rPr>
              <a:t> qui ne </a:t>
            </a:r>
            <a:r>
              <a:rPr lang="en-US" sz="2200" dirty="0" err="1" smtClean="0">
                <a:solidFill>
                  <a:srgbClr val="A66BA9"/>
                </a:solidFill>
              </a:rPr>
              <a:t>connaissent</a:t>
            </a:r>
            <a:r>
              <a:rPr lang="en-US" sz="2200" dirty="0" smtClean="0">
                <a:solidFill>
                  <a:srgbClr val="A66BA9"/>
                </a:solidFill>
              </a:rPr>
              <a:t> pas </a:t>
            </a:r>
            <a:r>
              <a:rPr lang="en-US" sz="2200" dirty="0" err="1" smtClean="0">
                <a:solidFill>
                  <a:srgbClr val="A66BA9"/>
                </a:solidFill>
              </a:rPr>
              <a:t>vos</a:t>
            </a:r>
            <a:r>
              <a:rPr lang="en-US" sz="2200" dirty="0" smtClean="0">
                <a:solidFill>
                  <a:srgbClr val="A66BA9"/>
                </a:solidFill>
              </a:rPr>
              <a:t> intentions (</a:t>
            </a:r>
            <a:r>
              <a:rPr lang="en-US" sz="2200" dirty="0" err="1" smtClean="0">
                <a:solidFill>
                  <a:srgbClr val="A66BA9"/>
                </a:solidFill>
              </a:rPr>
              <a:t>ou</a:t>
            </a:r>
            <a:r>
              <a:rPr lang="en-US" sz="2200" dirty="0" smtClean="0">
                <a:solidFill>
                  <a:srgbClr val="A66BA9"/>
                </a:solidFill>
              </a:rPr>
              <a:t> </a:t>
            </a:r>
            <a:r>
              <a:rPr lang="en-US" sz="2200" dirty="0" err="1" smtClean="0">
                <a:solidFill>
                  <a:srgbClr val="A66BA9"/>
                </a:solidFill>
              </a:rPr>
              <a:t>celles</a:t>
            </a:r>
            <a:r>
              <a:rPr lang="en-US" sz="2200" dirty="0" smtClean="0">
                <a:solidFill>
                  <a:srgbClr val="A66BA9"/>
                </a:solidFill>
              </a:rPr>
              <a:t> de </a:t>
            </a:r>
            <a:r>
              <a:rPr lang="en-US" sz="2200" dirty="0" err="1" smtClean="0">
                <a:solidFill>
                  <a:srgbClr val="A66BA9"/>
                </a:solidFill>
              </a:rPr>
              <a:t>votre</a:t>
            </a:r>
            <a:r>
              <a:rPr lang="en-US" sz="2200" dirty="0" smtClean="0">
                <a:solidFill>
                  <a:srgbClr val="A66BA9"/>
                </a:solidFill>
              </a:rPr>
              <a:t> </a:t>
            </a:r>
            <a:r>
              <a:rPr lang="en-US" sz="2200" dirty="0" err="1" smtClean="0">
                <a:solidFill>
                  <a:srgbClr val="A66BA9"/>
                </a:solidFill>
              </a:rPr>
              <a:t>parti</a:t>
            </a:r>
            <a:r>
              <a:rPr lang="en-US" sz="2200" dirty="0" smtClean="0">
                <a:solidFill>
                  <a:srgbClr val="A66BA9"/>
                </a:solidFill>
              </a:rPr>
              <a:t>) ne </a:t>
            </a:r>
            <a:r>
              <a:rPr lang="en-US" sz="2200" dirty="0" err="1" smtClean="0">
                <a:solidFill>
                  <a:srgbClr val="A66BA9"/>
                </a:solidFill>
              </a:rPr>
              <a:t>voteront</a:t>
            </a:r>
            <a:r>
              <a:rPr lang="en-US" sz="2200" dirty="0" smtClean="0">
                <a:solidFill>
                  <a:srgbClr val="A66BA9"/>
                </a:solidFill>
              </a:rPr>
              <a:t> pas pour </a:t>
            </a:r>
            <a:r>
              <a:rPr lang="en-US" sz="2200" dirty="0" err="1" smtClean="0">
                <a:solidFill>
                  <a:srgbClr val="A66BA9"/>
                </a:solidFill>
              </a:rPr>
              <a:t>vous</a:t>
            </a:r>
            <a:r>
              <a:rPr lang="en-US" sz="2200" dirty="0" smtClean="0">
                <a:solidFill>
                  <a:srgbClr val="A66BA9"/>
                </a:solidFill>
              </a:rPr>
              <a:t>.</a:t>
            </a:r>
            <a:endParaRPr lang="en-US" sz="2200" dirty="0">
              <a:solidFill>
                <a:srgbClr val="A66BA9"/>
              </a:solidFill>
            </a:endParaRPr>
          </a:p>
        </p:txBody>
      </p:sp>
      <p:cxnSp>
        <p:nvCxnSpPr>
          <p:cNvPr id="4" name="Connecteur droit 3"/>
          <p:cNvCxnSpPr/>
          <p:nvPr/>
        </p:nvCxnSpPr>
        <p:spPr>
          <a:xfrm>
            <a:off x="1621971" y="2456996"/>
            <a:ext cx="9731829" cy="0"/>
          </a:xfrm>
          <a:prstGeom prst="line">
            <a:avLst/>
          </a:prstGeom>
          <a:ln w="38100">
            <a:solidFill>
              <a:srgbClr val="781D7D"/>
            </a:solidFill>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990601" y="1844217"/>
            <a:ext cx="446314" cy="449489"/>
          </a:xfrm>
          <a:prstGeom prst="rect">
            <a:avLst/>
          </a:prstGeom>
          <a:solidFill>
            <a:srgbClr val="781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200" b="1" dirty="0" smtClean="0">
                <a:solidFill>
                  <a:schemeClr val="bg1"/>
                </a:solidFill>
              </a:rPr>
              <a:t>?</a:t>
            </a:r>
            <a:endParaRPr lang="en-CA" sz="3200" b="1" dirty="0">
              <a:solidFill>
                <a:schemeClr val="bg1"/>
              </a:solidFill>
            </a:endParaRPr>
          </a:p>
        </p:txBody>
      </p:sp>
      <p:cxnSp>
        <p:nvCxnSpPr>
          <p:cNvPr id="7" name="Connecteur droit 6"/>
          <p:cNvCxnSpPr/>
          <p:nvPr/>
        </p:nvCxnSpPr>
        <p:spPr>
          <a:xfrm>
            <a:off x="1621971" y="3480255"/>
            <a:ext cx="9873343" cy="0"/>
          </a:xfrm>
          <a:prstGeom prst="line">
            <a:avLst/>
          </a:prstGeom>
          <a:ln w="38100">
            <a:solidFill>
              <a:srgbClr val="781D7D"/>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990601" y="2802160"/>
            <a:ext cx="446314" cy="449489"/>
          </a:xfrm>
          <a:prstGeom prst="rect">
            <a:avLst/>
          </a:prstGeom>
          <a:solidFill>
            <a:srgbClr val="781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200" b="1" dirty="0" smtClean="0">
                <a:solidFill>
                  <a:schemeClr val="bg1"/>
                </a:solidFill>
              </a:rPr>
              <a:t>?</a:t>
            </a:r>
            <a:endParaRPr lang="en-CA" sz="3200" b="1" dirty="0">
              <a:solidFill>
                <a:schemeClr val="bg1"/>
              </a:solidFill>
            </a:endParaRPr>
          </a:p>
        </p:txBody>
      </p:sp>
      <p:cxnSp>
        <p:nvCxnSpPr>
          <p:cNvPr id="9" name="Connecteur droit 8"/>
          <p:cNvCxnSpPr/>
          <p:nvPr/>
        </p:nvCxnSpPr>
        <p:spPr>
          <a:xfrm>
            <a:off x="1621971" y="4449085"/>
            <a:ext cx="9873343" cy="0"/>
          </a:xfrm>
          <a:prstGeom prst="line">
            <a:avLst/>
          </a:prstGeom>
          <a:ln w="38100">
            <a:solidFill>
              <a:srgbClr val="781D7D"/>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990601" y="3868964"/>
            <a:ext cx="446314" cy="449489"/>
          </a:xfrm>
          <a:prstGeom prst="rect">
            <a:avLst/>
          </a:prstGeom>
          <a:solidFill>
            <a:srgbClr val="781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200" b="1" dirty="0" smtClean="0">
                <a:solidFill>
                  <a:schemeClr val="bg1"/>
                </a:solidFill>
              </a:rPr>
              <a:t>?</a:t>
            </a:r>
            <a:endParaRPr lang="en-CA" sz="3200" b="1" dirty="0">
              <a:solidFill>
                <a:schemeClr val="bg1"/>
              </a:solidFill>
            </a:endParaRPr>
          </a:p>
        </p:txBody>
      </p:sp>
    </p:spTree>
    <p:extLst>
      <p:ext uri="{BB962C8B-B14F-4D97-AF65-F5344CB8AC3E}">
        <p14:creationId xmlns:p14="http://schemas.microsoft.com/office/powerpoint/2010/main" val="21346199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6C14106-93AD-554D-8661-F1ABF70C45B6}"/>
              </a:ext>
            </a:extLst>
          </p:cNvPr>
          <p:cNvSpPr>
            <a:spLocks noGrp="1"/>
          </p:cNvSpPr>
          <p:nvPr>
            <p:ph type="title"/>
          </p:nvPr>
        </p:nvSpPr>
        <p:spPr/>
        <p:txBody>
          <a:bodyPr/>
          <a:lstStyle/>
          <a:p>
            <a:r>
              <a:rPr lang="en-US" dirty="0" err="1" smtClean="0"/>
              <a:t>Jeu</a:t>
            </a:r>
            <a:r>
              <a:rPr lang="en-US" dirty="0" smtClean="0"/>
              <a:t> de terrain</a:t>
            </a:r>
            <a:endParaRPr lang="en-US" dirty="0"/>
          </a:p>
        </p:txBody>
      </p:sp>
      <p:sp>
        <p:nvSpPr>
          <p:cNvPr id="3" name="Content Placeholder 2">
            <a:extLst>
              <a:ext uri="{FF2B5EF4-FFF2-40B4-BE49-F238E27FC236}">
                <a16:creationId xmlns:a16="http://schemas.microsoft.com/office/drawing/2014/main" xmlns="" id="{5982F335-4ED7-2C46-911A-6730371881A0}"/>
              </a:ext>
            </a:extLst>
          </p:cNvPr>
          <p:cNvSpPr>
            <a:spLocks noGrp="1"/>
          </p:cNvSpPr>
          <p:nvPr>
            <p:ph idx="1"/>
          </p:nvPr>
        </p:nvSpPr>
        <p:spPr>
          <a:xfrm>
            <a:off x="1534886" y="1648278"/>
            <a:ext cx="10215836" cy="4351338"/>
          </a:xfrm>
        </p:spPr>
        <p:txBody>
          <a:bodyPr/>
          <a:lstStyle/>
          <a:p>
            <a:pPr marL="0" indent="0">
              <a:buNone/>
            </a:pPr>
            <a:r>
              <a:rPr lang="en-US" dirty="0" err="1" smtClean="0"/>
              <a:t>Amènerez-vous</a:t>
            </a:r>
            <a:r>
              <a:rPr lang="en-US" dirty="0" smtClean="0"/>
              <a:t> un plus grand </a:t>
            </a:r>
            <a:r>
              <a:rPr lang="en-US" dirty="0" err="1" smtClean="0"/>
              <a:t>nombre</a:t>
            </a:r>
            <a:r>
              <a:rPr lang="en-US" dirty="0" smtClean="0"/>
              <a:t> de </a:t>
            </a:r>
            <a:r>
              <a:rPr lang="en-US" dirty="0" err="1" smtClean="0"/>
              <a:t>vos</a:t>
            </a:r>
            <a:r>
              <a:rPr lang="en-US" dirty="0" smtClean="0"/>
              <a:t> partisans à voter que </a:t>
            </a:r>
            <a:r>
              <a:rPr lang="en-US" dirty="0" err="1" smtClean="0"/>
              <a:t>n’en</a:t>
            </a:r>
            <a:r>
              <a:rPr lang="en-US" dirty="0" smtClean="0"/>
              <a:t> </a:t>
            </a:r>
            <a:r>
              <a:rPr lang="en-US" dirty="0" err="1" smtClean="0"/>
              <a:t>amèneront</a:t>
            </a:r>
            <a:r>
              <a:rPr lang="en-US" dirty="0" smtClean="0"/>
              <a:t> </a:t>
            </a:r>
            <a:r>
              <a:rPr lang="en-US" dirty="0" err="1" smtClean="0"/>
              <a:t>vos</a:t>
            </a:r>
            <a:r>
              <a:rPr lang="en-US" dirty="0" smtClean="0"/>
              <a:t> </a:t>
            </a:r>
            <a:r>
              <a:rPr lang="en-US" dirty="0" err="1" smtClean="0"/>
              <a:t>opposants</a:t>
            </a:r>
            <a:r>
              <a:rPr lang="en-US" dirty="0"/>
              <a:t>?</a:t>
            </a:r>
          </a:p>
          <a:p>
            <a:pPr marL="0" indent="0">
              <a:buNone/>
            </a:pPr>
            <a:r>
              <a:rPr lang="en-US" dirty="0" err="1" smtClean="0">
                <a:solidFill>
                  <a:srgbClr val="A66BA9"/>
                </a:solidFill>
              </a:rPr>
              <a:t>Vous</a:t>
            </a:r>
            <a:r>
              <a:rPr lang="en-US" dirty="0" smtClean="0">
                <a:solidFill>
                  <a:srgbClr val="A66BA9"/>
                </a:solidFill>
              </a:rPr>
              <a:t> ne </a:t>
            </a:r>
            <a:r>
              <a:rPr lang="en-US" dirty="0" err="1" smtClean="0">
                <a:solidFill>
                  <a:srgbClr val="A66BA9"/>
                </a:solidFill>
              </a:rPr>
              <a:t>pouvez</a:t>
            </a:r>
            <a:r>
              <a:rPr lang="en-US" dirty="0" smtClean="0">
                <a:solidFill>
                  <a:srgbClr val="A66BA9"/>
                </a:solidFill>
              </a:rPr>
              <a:t> </a:t>
            </a:r>
            <a:r>
              <a:rPr lang="en-US" dirty="0" err="1" smtClean="0">
                <a:solidFill>
                  <a:srgbClr val="A66BA9"/>
                </a:solidFill>
              </a:rPr>
              <a:t>remporter</a:t>
            </a:r>
            <a:r>
              <a:rPr lang="en-US" dirty="0" smtClean="0">
                <a:solidFill>
                  <a:srgbClr val="A66BA9"/>
                </a:solidFill>
              </a:rPr>
              <a:t> </a:t>
            </a:r>
            <a:r>
              <a:rPr lang="en-US" dirty="0" err="1" smtClean="0">
                <a:solidFill>
                  <a:srgbClr val="A66BA9"/>
                </a:solidFill>
              </a:rPr>
              <a:t>une</a:t>
            </a:r>
            <a:r>
              <a:rPr lang="en-US" dirty="0" smtClean="0">
                <a:solidFill>
                  <a:srgbClr val="A66BA9"/>
                </a:solidFill>
              </a:rPr>
              <a:t> </a:t>
            </a:r>
            <a:r>
              <a:rPr lang="en-US" dirty="0" err="1" smtClean="0">
                <a:solidFill>
                  <a:srgbClr val="A66BA9"/>
                </a:solidFill>
              </a:rPr>
              <a:t>élection</a:t>
            </a:r>
            <a:r>
              <a:rPr lang="en-US" dirty="0" smtClean="0">
                <a:solidFill>
                  <a:srgbClr val="A66BA9"/>
                </a:solidFill>
              </a:rPr>
              <a:t> </a:t>
            </a:r>
            <a:r>
              <a:rPr lang="en-US" dirty="0" err="1" smtClean="0">
                <a:solidFill>
                  <a:srgbClr val="A66BA9"/>
                </a:solidFill>
              </a:rPr>
              <a:t>si</a:t>
            </a:r>
            <a:r>
              <a:rPr lang="en-US" dirty="0" smtClean="0">
                <a:solidFill>
                  <a:srgbClr val="A66BA9"/>
                </a:solidFill>
              </a:rPr>
              <a:t> </a:t>
            </a:r>
            <a:r>
              <a:rPr lang="en-US" dirty="0" err="1" smtClean="0">
                <a:solidFill>
                  <a:srgbClr val="A66BA9"/>
                </a:solidFill>
              </a:rPr>
              <a:t>vos</a:t>
            </a:r>
            <a:r>
              <a:rPr lang="en-US" dirty="0" smtClean="0">
                <a:solidFill>
                  <a:srgbClr val="A66BA9"/>
                </a:solidFill>
              </a:rPr>
              <a:t> partisans ne </a:t>
            </a:r>
            <a:r>
              <a:rPr lang="en-US" dirty="0" err="1" smtClean="0">
                <a:solidFill>
                  <a:srgbClr val="A66BA9"/>
                </a:solidFill>
              </a:rPr>
              <a:t>votent</a:t>
            </a:r>
            <a:r>
              <a:rPr lang="en-US" dirty="0" smtClean="0">
                <a:solidFill>
                  <a:srgbClr val="A66BA9"/>
                </a:solidFill>
              </a:rPr>
              <a:t> pas (pour </a:t>
            </a:r>
            <a:r>
              <a:rPr lang="en-US" dirty="0" err="1" smtClean="0">
                <a:solidFill>
                  <a:srgbClr val="A66BA9"/>
                </a:solidFill>
              </a:rPr>
              <a:t>vous</a:t>
            </a:r>
            <a:r>
              <a:rPr lang="en-US" dirty="0" smtClean="0">
                <a:solidFill>
                  <a:srgbClr val="A66BA9"/>
                </a:solidFill>
              </a:rPr>
              <a:t>).</a:t>
            </a:r>
            <a:endParaRPr lang="en-US" dirty="0">
              <a:solidFill>
                <a:srgbClr val="A66BA9"/>
              </a:solidFill>
            </a:endParaRPr>
          </a:p>
        </p:txBody>
      </p:sp>
      <p:cxnSp>
        <p:nvCxnSpPr>
          <p:cNvPr id="6" name="Connecteur droit 5"/>
          <p:cNvCxnSpPr/>
          <p:nvPr/>
        </p:nvCxnSpPr>
        <p:spPr>
          <a:xfrm>
            <a:off x="1621971" y="2456996"/>
            <a:ext cx="7761515" cy="0"/>
          </a:xfrm>
          <a:prstGeom prst="line">
            <a:avLst/>
          </a:prstGeom>
          <a:ln w="38100">
            <a:solidFill>
              <a:srgbClr val="781D7D"/>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990601" y="2007507"/>
            <a:ext cx="446314" cy="449489"/>
          </a:xfrm>
          <a:prstGeom prst="rect">
            <a:avLst/>
          </a:prstGeom>
          <a:solidFill>
            <a:srgbClr val="781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200" b="1" dirty="0" smtClean="0">
                <a:solidFill>
                  <a:schemeClr val="bg1"/>
                </a:solidFill>
              </a:rPr>
              <a:t>?</a:t>
            </a:r>
            <a:endParaRPr lang="en-CA" sz="3200" b="1" dirty="0">
              <a:solidFill>
                <a:schemeClr val="bg1"/>
              </a:solidFill>
            </a:endParaRPr>
          </a:p>
        </p:txBody>
      </p:sp>
    </p:spTree>
    <p:extLst>
      <p:ext uri="{BB962C8B-B14F-4D97-AF65-F5344CB8AC3E}">
        <p14:creationId xmlns:p14="http://schemas.microsoft.com/office/powerpoint/2010/main" val="28496998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C405385-59B5-5B4C-969F-9AC2596D8479}"/>
              </a:ext>
            </a:extLst>
          </p:cNvPr>
          <p:cNvSpPr>
            <a:spLocks noGrp="1"/>
          </p:cNvSpPr>
          <p:nvPr>
            <p:ph type="title"/>
          </p:nvPr>
        </p:nvSpPr>
        <p:spPr/>
        <p:txBody>
          <a:bodyPr/>
          <a:lstStyle/>
          <a:p>
            <a:r>
              <a:rPr lang="en-US" dirty="0" err="1" smtClean="0"/>
              <a:t>Ressources</a:t>
            </a:r>
            <a:r>
              <a:rPr lang="en-US" dirty="0" smtClean="0"/>
              <a:t> en </a:t>
            </a:r>
            <a:r>
              <a:rPr lang="en-US" dirty="0" err="1" smtClean="0"/>
              <a:t>campagne</a:t>
            </a:r>
            <a:endParaRPr lang="en-US" dirty="0"/>
          </a:p>
        </p:txBody>
      </p:sp>
      <p:sp>
        <p:nvSpPr>
          <p:cNvPr id="3" name="Content Placeholder 2">
            <a:extLst>
              <a:ext uri="{FF2B5EF4-FFF2-40B4-BE49-F238E27FC236}">
                <a16:creationId xmlns:a16="http://schemas.microsoft.com/office/drawing/2014/main" xmlns="" id="{647678DB-85B9-F140-92BF-C2EA06FF62F0}"/>
              </a:ext>
            </a:extLst>
          </p:cNvPr>
          <p:cNvSpPr>
            <a:spLocks noGrp="1"/>
          </p:cNvSpPr>
          <p:nvPr>
            <p:ph idx="1"/>
          </p:nvPr>
        </p:nvSpPr>
        <p:spPr/>
        <p:txBody>
          <a:bodyPr/>
          <a:lstStyle/>
          <a:p>
            <a:pPr>
              <a:buFont typeface="Wingdings" panose="05000000000000000000" pitchFamily="2" charset="2"/>
              <a:buChar char="q"/>
            </a:pPr>
            <a:r>
              <a:rPr lang="en-US" dirty="0" err="1" smtClean="0"/>
              <a:t>Ressources</a:t>
            </a:r>
            <a:r>
              <a:rPr lang="en-US" dirty="0" smtClean="0"/>
              <a:t> </a:t>
            </a:r>
            <a:r>
              <a:rPr lang="en-US" dirty="0" err="1" smtClean="0"/>
              <a:t>financières</a:t>
            </a:r>
            <a:endParaRPr lang="en-US" dirty="0" smtClean="0"/>
          </a:p>
          <a:p>
            <a:pPr marL="0" indent="0">
              <a:buNone/>
            </a:pPr>
            <a:endParaRPr lang="en-US" dirty="0"/>
          </a:p>
          <a:p>
            <a:pPr>
              <a:buFont typeface="Wingdings" panose="05000000000000000000" pitchFamily="2" charset="2"/>
              <a:buChar char="q"/>
            </a:pPr>
            <a:r>
              <a:rPr lang="en-US" dirty="0" err="1" smtClean="0"/>
              <a:t>Ressources</a:t>
            </a:r>
            <a:r>
              <a:rPr lang="en-US" dirty="0" smtClean="0"/>
              <a:t> </a:t>
            </a:r>
            <a:r>
              <a:rPr lang="en-US" dirty="0" err="1" smtClean="0"/>
              <a:t>humaines</a:t>
            </a:r>
            <a:r>
              <a:rPr lang="en-US" dirty="0" smtClean="0"/>
              <a:t> (</a:t>
            </a:r>
            <a:r>
              <a:rPr lang="en-US" dirty="0" err="1" smtClean="0"/>
              <a:t>bénévoles</a:t>
            </a:r>
            <a:r>
              <a:rPr lang="en-US" dirty="0"/>
              <a:t>)</a:t>
            </a:r>
          </a:p>
        </p:txBody>
      </p:sp>
    </p:spTree>
    <p:extLst>
      <p:ext uri="{BB962C8B-B14F-4D97-AF65-F5344CB8AC3E}">
        <p14:creationId xmlns:p14="http://schemas.microsoft.com/office/powerpoint/2010/main" val="20910933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xmlns="" id="{2B83A400-5E63-4142-BC96-E80DD083C0A0}"/>
              </a:ext>
            </a:extLst>
          </p:cNvPr>
          <p:cNvSpPr>
            <a:spLocks noGrp="1"/>
          </p:cNvSpPr>
          <p:nvPr>
            <p:ph type="title"/>
          </p:nvPr>
        </p:nvSpPr>
        <p:spPr>
          <a:xfrm>
            <a:off x="838200" y="1831714"/>
            <a:ext cx="10515600" cy="3194571"/>
          </a:xfrm>
        </p:spPr>
        <p:txBody>
          <a:bodyPr>
            <a:normAutofit/>
          </a:bodyPr>
          <a:lstStyle/>
          <a:p>
            <a:pPr algn="ctr"/>
            <a:r>
              <a:rPr lang="en-US" dirty="0" err="1" smtClean="0">
                <a:latin typeface="Arial" panose="020B0604020202020204" pitchFamily="34" charset="0"/>
                <a:cs typeface="Arial" panose="020B0604020202020204" pitchFamily="34" charset="0"/>
              </a:rPr>
              <a:t>Appui</a:t>
            </a:r>
            <a:r>
              <a:rPr lang="en-US" dirty="0" smtClean="0">
                <a:latin typeface="Arial" panose="020B0604020202020204" pitchFamily="34" charset="0"/>
                <a:cs typeface="Arial" panose="020B0604020202020204" pitchFamily="34" charset="0"/>
              </a:rPr>
              <a:t> du </a:t>
            </a:r>
            <a:r>
              <a:rPr lang="en-US" dirty="0" err="1" smtClean="0">
                <a:latin typeface="Arial" panose="020B0604020202020204" pitchFamily="34" charset="0"/>
                <a:cs typeface="Arial" panose="020B0604020202020204" pitchFamily="34" charset="0"/>
              </a:rPr>
              <a:t>parti</a:t>
            </a:r>
            <a:r>
              <a:rPr lang="en-US" dirty="0" smtClean="0">
                <a:latin typeface="Arial" panose="020B0604020202020204" pitchFamily="34" charset="0"/>
                <a:cs typeface="Arial" panose="020B0604020202020204" pitchFamily="34" charset="0"/>
              </a:rPr>
              <a:t> </a:t>
            </a:r>
            <a:r>
              <a:rPr lang="en-US" dirty="0" smtClean="0">
                <a:solidFill>
                  <a:srgbClr val="A66BA9"/>
                </a:solidFill>
                <a:latin typeface="Arial" panose="020B0604020202020204" pitchFamily="34" charset="0"/>
                <a:cs typeface="Arial" panose="020B0604020202020204" pitchFamily="34" charset="0"/>
              </a:rPr>
              <a:t>&amp;</a:t>
            </a:r>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Initiatives </a:t>
            </a:r>
            <a:r>
              <a:rPr lang="en-US" dirty="0" err="1" smtClean="0">
                <a:latin typeface="Arial" panose="020B0604020202020204" pitchFamily="34" charset="0"/>
                <a:cs typeface="Arial" panose="020B0604020202020204" pitchFamily="34" charset="0"/>
              </a:rPr>
              <a:t>personnelles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0666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37067B6-415E-484A-A771-4A558D561D53}"/>
              </a:ext>
            </a:extLst>
          </p:cNvPr>
          <p:cNvSpPr txBox="1">
            <a:spLocks/>
          </p:cNvSpPr>
          <p:nvPr/>
        </p:nvSpPr>
        <p:spPr>
          <a:xfrm>
            <a:off x="5301205" y="2801072"/>
            <a:ext cx="5983147" cy="3375890"/>
          </a:xfrm>
          <a:prstGeom prst="rect">
            <a:avLst/>
          </a:prstGeom>
        </p:spPr>
        <p:txBody>
          <a:bodyPr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err="1" smtClean="0">
                <a:latin typeface="Arial" panose="020B0604020202020204" pitchFamily="34" charset="0"/>
                <a:cs typeface="Arial" panose="020B0604020202020204" pitchFamily="34" charset="0"/>
              </a:rPr>
              <a:t>Soyez</a:t>
            </a:r>
            <a:r>
              <a:rPr lang="en-US" sz="3200" dirty="0" smtClean="0">
                <a:latin typeface="Arial" panose="020B0604020202020204" pitchFamily="34" charset="0"/>
                <a:cs typeface="Arial" panose="020B0604020202020204" pitchFamily="34" charset="0"/>
              </a:rPr>
              <a:t> à </a:t>
            </a:r>
            <a:r>
              <a:rPr lang="en-US" sz="3200" dirty="0" err="1" smtClean="0">
                <a:latin typeface="Arial" panose="020B0604020202020204" pitchFamily="34" charset="0"/>
                <a:cs typeface="Arial" panose="020B0604020202020204" pitchFamily="34" charset="0"/>
              </a:rPr>
              <a:t>l’affût</a:t>
            </a:r>
            <a:r>
              <a:rPr lang="en-US" sz="3200" dirty="0" smtClean="0">
                <a:latin typeface="Arial" panose="020B0604020202020204" pitchFamily="34" charset="0"/>
                <a:cs typeface="Arial" panose="020B0604020202020204" pitchFamily="34" charset="0"/>
              </a:rPr>
              <a:t> des </a:t>
            </a:r>
            <a:r>
              <a:rPr lang="en-US" sz="3200" dirty="0" err="1" smtClean="0">
                <a:latin typeface="Arial" panose="020B0604020202020204" pitchFamily="34" charset="0"/>
                <a:cs typeface="Arial" panose="020B0604020202020204" pitchFamily="34" charset="0"/>
              </a:rPr>
              <a:t>attentes</a:t>
            </a:r>
            <a:r>
              <a:rPr lang="en-US" sz="3200" dirty="0" smtClean="0">
                <a:latin typeface="Arial" panose="020B0604020202020204" pitchFamily="34" charset="0"/>
                <a:cs typeface="Arial" panose="020B0604020202020204" pitchFamily="34" charset="0"/>
              </a:rPr>
              <a:t> et </a:t>
            </a:r>
            <a:r>
              <a:rPr lang="en-US" sz="3200" dirty="0" err="1" smtClean="0">
                <a:latin typeface="Arial" panose="020B0604020202020204" pitchFamily="34" charset="0"/>
                <a:cs typeface="Arial" panose="020B0604020202020204" pitchFamily="34" charset="0"/>
              </a:rPr>
              <a:t>demandes</a:t>
            </a:r>
            <a:r>
              <a:rPr lang="en-US" sz="3200" dirty="0" smtClean="0">
                <a:latin typeface="Arial" panose="020B0604020202020204" pitchFamily="34" charset="0"/>
                <a:cs typeface="Arial" panose="020B0604020202020204" pitchFamily="34" charset="0"/>
              </a:rPr>
              <a:t> du </a:t>
            </a:r>
            <a:r>
              <a:rPr lang="en-US" sz="3200" dirty="0" err="1" smtClean="0">
                <a:latin typeface="Arial" panose="020B0604020202020204" pitchFamily="34" charset="0"/>
                <a:cs typeface="Arial" panose="020B0604020202020204" pitchFamily="34" charset="0"/>
              </a:rPr>
              <a:t>parti</a:t>
            </a:r>
            <a:r>
              <a:rPr lang="en-US" sz="3200" dirty="0" smtClean="0">
                <a:latin typeface="Arial" panose="020B0604020202020204" pitchFamily="34" charset="0"/>
                <a:cs typeface="Arial" panose="020B0604020202020204" pitchFamily="34" charset="0"/>
              </a:rPr>
              <a:t> que </a:t>
            </a:r>
            <a:r>
              <a:rPr lang="en-US" sz="3200" dirty="0" err="1" smtClean="0">
                <a:latin typeface="Arial" panose="020B0604020202020204" pitchFamily="34" charset="0"/>
                <a:cs typeface="Arial" panose="020B0604020202020204" pitchFamily="34" charset="0"/>
              </a:rPr>
              <a:t>vous</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représentez</a:t>
            </a:r>
            <a:endParaRPr lang="en-US" sz="3200" dirty="0">
              <a:latin typeface="Arial" panose="020B0604020202020204" pitchFamily="34" charset="0"/>
              <a:cs typeface="Arial" panose="020B0604020202020204" pitchFamily="34" charset="0"/>
            </a:endParaRPr>
          </a:p>
          <a:p>
            <a:pPr>
              <a:buFont typeface="Wingdings" panose="05000000000000000000" pitchFamily="2" charset="2"/>
              <a:buChar char="q"/>
            </a:pPr>
            <a:r>
              <a:rPr lang="en-US" sz="3200" dirty="0" err="1" smtClean="0">
                <a:latin typeface="Arial" panose="020B0604020202020204" pitchFamily="34" charset="0"/>
                <a:cs typeface="Arial" panose="020B0604020202020204" pitchFamily="34" charset="0"/>
              </a:rPr>
              <a:t>Parti</a:t>
            </a:r>
            <a:r>
              <a:rPr lang="en-US" sz="3200" dirty="0" smtClean="0">
                <a:latin typeface="Arial" panose="020B0604020202020204" pitchFamily="34" charset="0"/>
                <a:cs typeface="Arial" panose="020B0604020202020204" pitchFamily="34" charset="0"/>
              </a:rPr>
              <a:t> local</a:t>
            </a:r>
            <a:endParaRPr lang="en-US" sz="3200" dirty="0">
              <a:latin typeface="Arial" panose="020B0604020202020204" pitchFamily="34" charset="0"/>
              <a:cs typeface="Arial" panose="020B0604020202020204" pitchFamily="34" charset="0"/>
            </a:endParaRPr>
          </a:p>
          <a:p>
            <a:pPr>
              <a:buFont typeface="Wingdings" panose="05000000000000000000" pitchFamily="2" charset="2"/>
              <a:buChar char="q"/>
            </a:pPr>
            <a:r>
              <a:rPr lang="en-US" sz="3200" dirty="0" err="1" smtClean="0">
                <a:latin typeface="Arial" panose="020B0604020202020204" pitchFamily="34" charset="0"/>
                <a:cs typeface="Arial" panose="020B0604020202020204" pitchFamily="34" charset="0"/>
              </a:rPr>
              <a:t>Parti</a:t>
            </a:r>
            <a:r>
              <a:rPr lang="en-US" sz="3200" dirty="0" smtClean="0">
                <a:latin typeface="Arial" panose="020B0604020202020204" pitchFamily="34" charset="0"/>
                <a:cs typeface="Arial" panose="020B0604020202020204" pitchFamily="34" charset="0"/>
              </a:rPr>
              <a:t> national</a:t>
            </a:r>
            <a:endParaRPr lang="en-US" sz="3200" dirty="0">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xmlns="" id="{64E6A170-7CF3-454B-98E2-8A3690AC5BC3}"/>
              </a:ext>
            </a:extLst>
          </p:cNvPr>
          <p:cNvSpPr>
            <a:spLocks noGrp="1"/>
          </p:cNvSpPr>
          <p:nvPr>
            <p:ph type="title"/>
          </p:nvPr>
        </p:nvSpPr>
        <p:spPr>
          <a:xfrm>
            <a:off x="497712" y="844951"/>
            <a:ext cx="6123007" cy="1956121"/>
          </a:xfrm>
        </p:spPr>
        <p:txBody>
          <a:bodyPr anchor="t">
            <a:normAutofit/>
          </a:bodyPr>
          <a:lstStyle/>
          <a:p>
            <a:r>
              <a:rPr lang="en-US" dirty="0" err="1" smtClean="0">
                <a:solidFill>
                  <a:schemeClr val="bg1"/>
                </a:solidFill>
                <a:latin typeface="Arial" panose="020B0604020202020204" pitchFamily="34" charset="0"/>
                <a:cs typeface="Arial" panose="020B0604020202020204" pitchFamily="34" charset="0"/>
              </a:rPr>
              <a:t>Appui</a:t>
            </a:r>
            <a:r>
              <a:rPr lang="en-US" dirty="0" smtClean="0">
                <a:solidFill>
                  <a:schemeClr val="bg1"/>
                </a:solidFill>
                <a:latin typeface="Arial" panose="020B0604020202020204" pitchFamily="34" charset="0"/>
                <a:cs typeface="Arial" panose="020B0604020202020204" pitchFamily="34" charset="0"/>
              </a:rPr>
              <a:t> </a:t>
            </a:r>
            <a:br>
              <a:rPr lang="en-US" dirty="0" smtClean="0">
                <a:solidFill>
                  <a:schemeClr val="bg1"/>
                </a:solidFill>
                <a:latin typeface="Arial" panose="020B0604020202020204" pitchFamily="34" charset="0"/>
                <a:cs typeface="Arial" panose="020B0604020202020204" pitchFamily="34" charset="0"/>
              </a:rPr>
            </a:br>
            <a:r>
              <a:rPr lang="en-US" dirty="0" smtClean="0">
                <a:solidFill>
                  <a:schemeClr val="bg1"/>
                </a:solidFill>
                <a:latin typeface="Arial" panose="020B0604020202020204" pitchFamily="34" charset="0"/>
                <a:cs typeface="Arial" panose="020B0604020202020204" pitchFamily="34" charset="0"/>
              </a:rPr>
              <a:t>du </a:t>
            </a:r>
            <a:r>
              <a:rPr lang="en-US" dirty="0" err="1" smtClean="0">
                <a:solidFill>
                  <a:schemeClr val="bg1"/>
                </a:solidFill>
                <a:latin typeface="Arial" panose="020B0604020202020204" pitchFamily="34" charset="0"/>
                <a:cs typeface="Arial" panose="020B0604020202020204" pitchFamily="34" charset="0"/>
              </a:rPr>
              <a:t>parti</a:t>
            </a:r>
            <a:endParaRPr lang="en-US" dirty="0">
              <a:solidFill>
                <a:schemeClr val="bg1"/>
              </a:solidFill>
              <a:latin typeface="Arial" panose="020B0604020202020204" pitchFamily="34" charset="0"/>
              <a:cs typeface="Arial" panose="020B0604020202020204" pitchFamily="34" charset="0"/>
            </a:endParaRPr>
          </a:p>
        </p:txBody>
      </p:sp>
      <p:cxnSp>
        <p:nvCxnSpPr>
          <p:cNvPr id="5" name="Straight Connector 4">
            <a:extLst>
              <a:ext uri="{FF2B5EF4-FFF2-40B4-BE49-F238E27FC236}">
                <a16:creationId xmlns:a16="http://schemas.microsoft.com/office/drawing/2014/main" xmlns="" id="{323618E3-A44A-F24F-B978-13A7A615243E}"/>
              </a:ext>
            </a:extLst>
          </p:cNvPr>
          <p:cNvCxnSpPr>
            <a:cxnSpLocks/>
          </p:cNvCxnSpPr>
          <p:nvPr/>
        </p:nvCxnSpPr>
        <p:spPr>
          <a:xfrm>
            <a:off x="613549" y="2341058"/>
            <a:ext cx="1705108"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3276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64E6A170-7CF3-454B-98E2-8A3690AC5BC3}"/>
              </a:ext>
            </a:extLst>
          </p:cNvPr>
          <p:cNvSpPr>
            <a:spLocks noGrp="1"/>
          </p:cNvSpPr>
          <p:nvPr>
            <p:ph type="title"/>
          </p:nvPr>
        </p:nvSpPr>
        <p:spPr>
          <a:xfrm>
            <a:off x="497712" y="844951"/>
            <a:ext cx="6123007" cy="1956121"/>
          </a:xfrm>
        </p:spPr>
        <p:txBody>
          <a:bodyPr anchor="t">
            <a:normAutofit/>
          </a:bodyPr>
          <a:lstStyle/>
          <a:p>
            <a:r>
              <a:rPr lang="en-US" dirty="0" smtClean="0">
                <a:solidFill>
                  <a:schemeClr val="bg1"/>
                </a:solidFill>
                <a:latin typeface="Arial" panose="020B0604020202020204" pitchFamily="34" charset="0"/>
                <a:cs typeface="Arial" panose="020B0604020202020204" pitchFamily="34" charset="0"/>
              </a:rPr>
              <a:t>Initiatives</a:t>
            </a:r>
            <a:br>
              <a:rPr lang="en-US" dirty="0" smtClean="0">
                <a:solidFill>
                  <a:schemeClr val="bg1"/>
                </a:solidFill>
                <a:latin typeface="Arial" panose="020B0604020202020204" pitchFamily="34" charset="0"/>
                <a:cs typeface="Arial" panose="020B0604020202020204" pitchFamily="34" charset="0"/>
              </a:rPr>
            </a:br>
            <a:r>
              <a:rPr lang="fr-CA" dirty="0" smtClean="0">
                <a:solidFill>
                  <a:schemeClr val="bg1"/>
                </a:solidFill>
              </a:rPr>
              <a:t>personnelles</a:t>
            </a:r>
            <a:endParaRPr lang="fr-CA" dirty="0">
              <a:solidFill>
                <a:schemeClr val="bg1"/>
              </a:solidFill>
            </a:endParaRPr>
          </a:p>
        </p:txBody>
      </p:sp>
      <p:sp>
        <p:nvSpPr>
          <p:cNvPr id="5" name="Content Placeholder 2">
            <a:extLst>
              <a:ext uri="{FF2B5EF4-FFF2-40B4-BE49-F238E27FC236}">
                <a16:creationId xmlns:a16="http://schemas.microsoft.com/office/drawing/2014/main" xmlns="" id="{C6FD49BF-CF38-A347-8E3D-5173BF0BF2BE}"/>
              </a:ext>
            </a:extLst>
          </p:cNvPr>
          <p:cNvSpPr txBox="1">
            <a:spLocks/>
          </p:cNvSpPr>
          <p:nvPr/>
        </p:nvSpPr>
        <p:spPr>
          <a:xfrm>
            <a:off x="5301205" y="2801072"/>
            <a:ext cx="5983147" cy="3375890"/>
          </a:xfrm>
          <a:prstGeom prst="rect">
            <a:avLst/>
          </a:prstGeom>
        </p:spPr>
        <p:txBody>
          <a:bodyPr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err="1" smtClean="0">
                <a:latin typeface="Arial" panose="020B0604020202020204" pitchFamily="34" charset="0"/>
                <a:cs typeface="Arial" panose="020B0604020202020204" pitchFamily="34" charset="0"/>
              </a:rPr>
              <a:t>Soyez</a:t>
            </a:r>
            <a:r>
              <a:rPr lang="en-US" sz="3200" dirty="0" smtClean="0">
                <a:latin typeface="Arial" panose="020B0604020202020204" pitchFamily="34" charset="0"/>
                <a:cs typeface="Arial" panose="020B0604020202020204" pitchFamily="34" charset="0"/>
              </a:rPr>
              <a:t> prêt à demander </a:t>
            </a:r>
            <a:r>
              <a:rPr lang="en-US" sz="3200" dirty="0" err="1" smtClean="0">
                <a:latin typeface="Arial" panose="020B0604020202020204" pitchFamily="34" charset="0"/>
                <a:cs typeface="Arial" panose="020B0604020202020204" pitchFamily="34" charset="0"/>
              </a:rPr>
              <a:t>l’appui</a:t>
            </a:r>
            <a:r>
              <a:rPr lang="en-US" sz="3200" dirty="0" smtClean="0">
                <a:latin typeface="Arial" panose="020B0604020202020204" pitchFamily="34" charset="0"/>
                <a:cs typeface="Arial" panose="020B0604020202020204" pitchFamily="34" charset="0"/>
              </a:rPr>
              <a:t> de </a:t>
            </a:r>
            <a:r>
              <a:rPr lang="en-US" sz="3200" dirty="0" err="1" smtClean="0">
                <a:latin typeface="Arial" panose="020B0604020202020204" pitchFamily="34" charset="0"/>
                <a:cs typeface="Arial" panose="020B0604020202020204" pitchFamily="34" charset="0"/>
              </a:rPr>
              <a:t>votre</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réseau</a:t>
            </a:r>
            <a:r>
              <a:rPr lang="en-US" sz="3200" dirty="0" smtClean="0">
                <a:latin typeface="Arial" panose="020B0604020202020204" pitchFamily="34" charset="0"/>
                <a:cs typeface="Arial" panose="020B0604020202020204" pitchFamily="34" charset="0"/>
              </a:rPr>
              <a:t>.</a:t>
            </a:r>
            <a:endParaRPr lang="en-US" sz="3200" dirty="0">
              <a:latin typeface="Arial" panose="020B0604020202020204" pitchFamily="34" charset="0"/>
              <a:cs typeface="Arial" panose="020B0604020202020204" pitchFamily="34" charset="0"/>
            </a:endParaRPr>
          </a:p>
          <a:p>
            <a:pPr marL="0" indent="0">
              <a:buNone/>
            </a:pPr>
            <a:r>
              <a:rPr lang="en-US" sz="3200" dirty="0" err="1" smtClean="0">
                <a:latin typeface="Arial" panose="020B0604020202020204" pitchFamily="34" charset="0"/>
                <a:cs typeface="Arial" panose="020B0604020202020204" pitchFamily="34" charset="0"/>
              </a:rPr>
              <a:t>Testez</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vos</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hypothèses</a:t>
            </a:r>
            <a:r>
              <a:rPr lang="en-US" sz="3200" dirty="0" smtClean="0">
                <a:latin typeface="Arial" panose="020B0604020202020204" pitchFamily="34" charset="0"/>
                <a:cs typeface="Arial" panose="020B0604020202020204" pitchFamily="34" charset="0"/>
              </a:rPr>
              <a:t>.</a:t>
            </a:r>
            <a:endParaRPr lang="en-US" sz="3200" dirty="0">
              <a:latin typeface="Arial" panose="020B0604020202020204" pitchFamily="34" charset="0"/>
              <a:cs typeface="Arial" panose="020B0604020202020204" pitchFamily="34" charset="0"/>
            </a:endParaRPr>
          </a:p>
        </p:txBody>
      </p:sp>
      <p:cxnSp>
        <p:nvCxnSpPr>
          <p:cNvPr id="6" name="Straight Connector 4">
            <a:extLst>
              <a:ext uri="{FF2B5EF4-FFF2-40B4-BE49-F238E27FC236}">
                <a16:creationId xmlns:a16="http://schemas.microsoft.com/office/drawing/2014/main" xmlns="" id="{323618E3-A44A-F24F-B978-13A7A615243E}"/>
              </a:ext>
            </a:extLst>
          </p:cNvPr>
          <p:cNvCxnSpPr>
            <a:cxnSpLocks/>
          </p:cNvCxnSpPr>
          <p:nvPr/>
        </p:nvCxnSpPr>
        <p:spPr>
          <a:xfrm>
            <a:off x="613549" y="2341058"/>
            <a:ext cx="1705108"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85932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9926870-A4E1-D943-B79B-EDED4700CBCD}"/>
              </a:ext>
            </a:extLst>
          </p:cNvPr>
          <p:cNvSpPr>
            <a:spLocks noGrp="1"/>
          </p:cNvSpPr>
          <p:nvPr>
            <p:ph type="title"/>
          </p:nvPr>
        </p:nvSpPr>
        <p:spPr/>
        <p:txBody>
          <a:bodyPr/>
          <a:lstStyle/>
          <a:p>
            <a:r>
              <a:rPr lang="en-US" dirty="0" err="1" smtClean="0"/>
              <a:t>Équipe</a:t>
            </a:r>
            <a:r>
              <a:rPr lang="en-US" dirty="0" smtClean="0"/>
              <a:t>, compétences et </a:t>
            </a:r>
            <a:r>
              <a:rPr lang="en-US" dirty="0" err="1" smtClean="0"/>
              <a:t>fonctions</a:t>
            </a:r>
            <a:endParaRPr lang="en-US" dirty="0"/>
          </a:p>
        </p:txBody>
      </p:sp>
      <p:sp>
        <p:nvSpPr>
          <p:cNvPr id="4" name="Triangle 6">
            <a:extLst>
              <a:ext uri="{FF2B5EF4-FFF2-40B4-BE49-F238E27FC236}">
                <a16:creationId xmlns:a16="http://schemas.microsoft.com/office/drawing/2014/main" xmlns="" id="{9DFF519F-C5BA-8843-A675-C19A39190AEF}"/>
              </a:ext>
            </a:extLst>
          </p:cNvPr>
          <p:cNvSpPr/>
          <p:nvPr/>
        </p:nvSpPr>
        <p:spPr>
          <a:xfrm>
            <a:off x="979711" y="2790893"/>
            <a:ext cx="3292931" cy="1273839"/>
          </a:xfrm>
          <a:prstGeom prst="rect">
            <a:avLst/>
          </a:prstGeom>
          <a:noFill/>
          <a:ln w="38100">
            <a:solidFill>
              <a:srgbClr val="A66B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Gestion de </a:t>
            </a:r>
            <a:r>
              <a:rPr lang="en-US" sz="2400" dirty="0" err="1" smtClean="0">
                <a:solidFill>
                  <a:schemeClr val="tx1"/>
                </a:solidFill>
              </a:rPr>
              <a:t>campagne</a:t>
            </a:r>
            <a:endParaRPr lang="en-US" sz="2400" dirty="0">
              <a:solidFill>
                <a:schemeClr val="tx1"/>
              </a:solidFill>
            </a:endParaRPr>
          </a:p>
        </p:txBody>
      </p:sp>
      <p:sp>
        <p:nvSpPr>
          <p:cNvPr id="5" name="Rectangle 4"/>
          <p:cNvSpPr/>
          <p:nvPr/>
        </p:nvSpPr>
        <p:spPr>
          <a:xfrm>
            <a:off x="979713" y="1948120"/>
            <a:ext cx="10297887" cy="620486"/>
          </a:xfrm>
          <a:prstGeom prst="rect">
            <a:avLst/>
          </a:prstGeom>
          <a:solidFill>
            <a:srgbClr val="781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smtClean="0">
                <a:latin typeface="Arial" panose="020B0604020202020204" pitchFamily="34" charset="0"/>
                <a:cs typeface="Arial" panose="020B0604020202020204" pitchFamily="34" charset="0"/>
              </a:rPr>
              <a:t>Domaines</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clés</a:t>
            </a:r>
            <a:r>
              <a:rPr lang="en-US" sz="2400" dirty="0" smtClean="0">
                <a:latin typeface="Arial" panose="020B0604020202020204" pitchFamily="34" charset="0"/>
                <a:cs typeface="Arial" panose="020B0604020202020204" pitchFamily="34" charset="0"/>
              </a:rPr>
              <a:t> de </a:t>
            </a:r>
            <a:r>
              <a:rPr lang="en-US" sz="2400" dirty="0" err="1" smtClean="0">
                <a:latin typeface="Arial" panose="020B0604020202020204" pitchFamily="34" charset="0"/>
                <a:cs typeface="Arial" panose="020B0604020202020204" pitchFamily="34" charset="0"/>
              </a:rPr>
              <a:t>compétence</a:t>
            </a:r>
            <a:endParaRPr lang="en-US" sz="2400" dirty="0">
              <a:latin typeface="Arial" panose="020B0604020202020204" pitchFamily="34" charset="0"/>
              <a:cs typeface="Arial" panose="020B0604020202020204" pitchFamily="34" charset="0"/>
            </a:endParaRPr>
          </a:p>
        </p:txBody>
      </p:sp>
      <p:sp>
        <p:nvSpPr>
          <p:cNvPr id="10" name="Triangle 6">
            <a:extLst>
              <a:ext uri="{FF2B5EF4-FFF2-40B4-BE49-F238E27FC236}">
                <a16:creationId xmlns:a16="http://schemas.microsoft.com/office/drawing/2014/main" xmlns="" id="{9DFF519F-C5BA-8843-A675-C19A39190AEF}"/>
              </a:ext>
            </a:extLst>
          </p:cNvPr>
          <p:cNvSpPr/>
          <p:nvPr/>
        </p:nvSpPr>
        <p:spPr>
          <a:xfrm>
            <a:off x="4482190" y="2790894"/>
            <a:ext cx="3292931" cy="1273839"/>
          </a:xfrm>
          <a:prstGeom prst="rect">
            <a:avLst/>
          </a:prstGeom>
          <a:noFill/>
          <a:ln w="38100">
            <a:solidFill>
              <a:srgbClr val="A66B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Identification des </a:t>
            </a:r>
            <a:r>
              <a:rPr lang="en-US" sz="2400" dirty="0" err="1" smtClean="0">
                <a:solidFill>
                  <a:schemeClr val="tx1"/>
                </a:solidFill>
              </a:rPr>
              <a:t>électeurs</a:t>
            </a:r>
            <a:endParaRPr lang="en-US" sz="2400" dirty="0">
              <a:solidFill>
                <a:schemeClr val="tx1"/>
              </a:solidFill>
            </a:endParaRPr>
          </a:p>
        </p:txBody>
      </p:sp>
      <p:sp>
        <p:nvSpPr>
          <p:cNvPr id="11" name="Triangle 6">
            <a:extLst>
              <a:ext uri="{FF2B5EF4-FFF2-40B4-BE49-F238E27FC236}">
                <a16:creationId xmlns:a16="http://schemas.microsoft.com/office/drawing/2014/main" xmlns="" id="{9DFF519F-C5BA-8843-A675-C19A39190AEF}"/>
              </a:ext>
            </a:extLst>
          </p:cNvPr>
          <p:cNvSpPr/>
          <p:nvPr/>
        </p:nvSpPr>
        <p:spPr>
          <a:xfrm>
            <a:off x="7984669" y="2790894"/>
            <a:ext cx="3292931" cy="1273839"/>
          </a:xfrm>
          <a:prstGeom prst="rect">
            <a:avLst/>
          </a:prstGeom>
          <a:noFill/>
          <a:ln w="38100">
            <a:solidFill>
              <a:srgbClr val="A66B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Communications</a:t>
            </a:r>
          </a:p>
        </p:txBody>
      </p:sp>
    </p:spTree>
    <p:extLst>
      <p:ext uri="{BB962C8B-B14F-4D97-AF65-F5344CB8AC3E}">
        <p14:creationId xmlns:p14="http://schemas.microsoft.com/office/powerpoint/2010/main" val="32940214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CDB2A6E-8DF9-F941-A9A2-D8CF41CA6A17}"/>
              </a:ext>
            </a:extLst>
          </p:cNvPr>
          <p:cNvSpPr>
            <a:spLocks noGrp="1"/>
          </p:cNvSpPr>
          <p:nvPr>
            <p:ph type="title"/>
          </p:nvPr>
        </p:nvSpPr>
        <p:spPr/>
        <p:txBody>
          <a:bodyPr/>
          <a:lstStyle/>
          <a:p>
            <a:r>
              <a:rPr lang="en-US" dirty="0" smtClean="0"/>
              <a:t>Gestion de </a:t>
            </a:r>
            <a:r>
              <a:rPr lang="en-US" dirty="0" err="1" smtClean="0"/>
              <a:t>campagne</a:t>
            </a:r>
            <a:endParaRPr lang="en-US" dirty="0"/>
          </a:p>
        </p:txBody>
      </p:sp>
      <p:sp>
        <p:nvSpPr>
          <p:cNvPr id="4" name="Triangle 6">
            <a:extLst>
              <a:ext uri="{FF2B5EF4-FFF2-40B4-BE49-F238E27FC236}">
                <a16:creationId xmlns:a16="http://schemas.microsoft.com/office/drawing/2014/main" xmlns="" id="{9DFF519F-C5BA-8843-A675-C19A39190AEF}"/>
              </a:ext>
            </a:extLst>
          </p:cNvPr>
          <p:cNvSpPr/>
          <p:nvPr/>
        </p:nvSpPr>
        <p:spPr>
          <a:xfrm>
            <a:off x="979711" y="2790893"/>
            <a:ext cx="3292931" cy="1273839"/>
          </a:xfrm>
          <a:prstGeom prst="rect">
            <a:avLst/>
          </a:prstGeom>
          <a:noFill/>
          <a:ln w="38100">
            <a:solidFill>
              <a:srgbClr val="A66B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smtClean="0">
                <a:solidFill>
                  <a:schemeClr val="tx1"/>
                </a:solidFill>
              </a:rPr>
              <a:t>Candidat</a:t>
            </a:r>
            <a:r>
              <a:rPr lang="en-US" sz="2400" dirty="0" err="1" smtClean="0">
                <a:solidFill>
                  <a:schemeClr val="bg1"/>
                </a:solidFill>
              </a:rPr>
              <a:t>s</a:t>
            </a:r>
            <a:endParaRPr lang="en-US" sz="2400" dirty="0">
              <a:solidFill>
                <a:schemeClr val="bg1"/>
              </a:solidFill>
            </a:endParaRPr>
          </a:p>
        </p:txBody>
      </p:sp>
      <p:sp>
        <p:nvSpPr>
          <p:cNvPr id="5" name="Rectangle 4"/>
          <p:cNvSpPr/>
          <p:nvPr/>
        </p:nvSpPr>
        <p:spPr>
          <a:xfrm>
            <a:off x="979713" y="1948120"/>
            <a:ext cx="10297887" cy="620486"/>
          </a:xfrm>
          <a:prstGeom prst="rect">
            <a:avLst/>
          </a:prstGeom>
          <a:solidFill>
            <a:srgbClr val="781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latin typeface="Arial" panose="020B0604020202020204" pitchFamily="34" charset="0"/>
                <a:cs typeface="Arial" panose="020B0604020202020204" pitchFamily="34" charset="0"/>
              </a:rPr>
              <a:t>3 </a:t>
            </a:r>
            <a:r>
              <a:rPr lang="en-US" sz="2400" dirty="0" err="1" smtClean="0">
                <a:latin typeface="Arial" panose="020B0604020202020204" pitchFamily="34" charset="0"/>
                <a:cs typeface="Arial" panose="020B0604020202020204" pitchFamily="34" charset="0"/>
              </a:rPr>
              <a:t>rôles</a:t>
            </a:r>
            <a:endParaRPr lang="en-US" sz="2400" dirty="0">
              <a:latin typeface="Arial" panose="020B0604020202020204" pitchFamily="34" charset="0"/>
              <a:cs typeface="Arial" panose="020B0604020202020204" pitchFamily="34" charset="0"/>
            </a:endParaRPr>
          </a:p>
        </p:txBody>
      </p:sp>
      <p:sp>
        <p:nvSpPr>
          <p:cNvPr id="6" name="Triangle 6">
            <a:extLst>
              <a:ext uri="{FF2B5EF4-FFF2-40B4-BE49-F238E27FC236}">
                <a16:creationId xmlns:a16="http://schemas.microsoft.com/office/drawing/2014/main" xmlns="" id="{9DFF519F-C5BA-8843-A675-C19A39190AEF}"/>
              </a:ext>
            </a:extLst>
          </p:cNvPr>
          <p:cNvSpPr/>
          <p:nvPr/>
        </p:nvSpPr>
        <p:spPr>
          <a:xfrm>
            <a:off x="4482190" y="2790894"/>
            <a:ext cx="3292931" cy="1273839"/>
          </a:xfrm>
          <a:prstGeom prst="rect">
            <a:avLst/>
          </a:prstGeom>
          <a:noFill/>
          <a:ln w="38100">
            <a:solidFill>
              <a:srgbClr val="A66B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smtClean="0">
                <a:solidFill>
                  <a:schemeClr val="tx1"/>
                </a:solidFill>
              </a:rPr>
              <a:t>Directeur</a:t>
            </a:r>
            <a:r>
              <a:rPr lang="en-US" sz="2400" dirty="0" smtClean="0">
                <a:solidFill>
                  <a:schemeClr val="tx1"/>
                </a:solidFill>
              </a:rPr>
              <a:t> de </a:t>
            </a:r>
            <a:r>
              <a:rPr lang="en-US" sz="2400" dirty="0" err="1" smtClean="0">
                <a:solidFill>
                  <a:schemeClr val="tx1"/>
                </a:solidFill>
              </a:rPr>
              <a:t>campagne</a:t>
            </a:r>
            <a:endParaRPr lang="en-US" sz="2400" dirty="0">
              <a:solidFill>
                <a:schemeClr val="tx1"/>
              </a:solidFill>
            </a:endParaRPr>
          </a:p>
        </p:txBody>
      </p:sp>
      <p:sp>
        <p:nvSpPr>
          <p:cNvPr id="7" name="Triangle 6">
            <a:extLst>
              <a:ext uri="{FF2B5EF4-FFF2-40B4-BE49-F238E27FC236}">
                <a16:creationId xmlns:a16="http://schemas.microsoft.com/office/drawing/2014/main" xmlns="" id="{9DFF519F-C5BA-8843-A675-C19A39190AEF}"/>
              </a:ext>
            </a:extLst>
          </p:cNvPr>
          <p:cNvSpPr/>
          <p:nvPr/>
        </p:nvSpPr>
        <p:spPr>
          <a:xfrm>
            <a:off x="7984669" y="2790894"/>
            <a:ext cx="3292931" cy="1273839"/>
          </a:xfrm>
          <a:prstGeom prst="rect">
            <a:avLst/>
          </a:prstGeom>
          <a:noFill/>
          <a:ln w="38100">
            <a:solidFill>
              <a:srgbClr val="A66B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Agent </a:t>
            </a:r>
            <a:r>
              <a:rPr lang="en-US" sz="2400" dirty="0" err="1" smtClean="0">
                <a:solidFill>
                  <a:schemeClr val="tx1"/>
                </a:solidFill>
              </a:rPr>
              <a:t>officiel</a:t>
            </a:r>
            <a:endParaRPr lang="en-US" sz="2400" dirty="0">
              <a:solidFill>
                <a:schemeClr val="tx1"/>
              </a:solidFill>
            </a:endParaRPr>
          </a:p>
        </p:txBody>
      </p:sp>
    </p:spTree>
    <p:extLst>
      <p:ext uri="{BB962C8B-B14F-4D97-AF65-F5344CB8AC3E}">
        <p14:creationId xmlns:p14="http://schemas.microsoft.com/office/powerpoint/2010/main" val="41847145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xmlns="" id="{B1C1549C-F1CA-744A-AFD5-A4AD709099DB}"/>
              </a:ext>
            </a:extLst>
          </p:cNvPr>
          <p:cNvGraphicFramePr>
            <a:graphicFrameLocks noGrp="1"/>
          </p:cNvGraphicFramePr>
          <p:nvPr>
            <p:ph idx="1"/>
            <p:extLst>
              <p:ext uri="{D42A27DB-BD31-4B8C-83A1-F6EECF244321}">
                <p14:modId xmlns:p14="http://schemas.microsoft.com/office/powerpoint/2010/main" val="3529748192"/>
              </p:ext>
            </p:extLst>
          </p:nvPr>
        </p:nvGraphicFramePr>
        <p:xfrm>
          <a:off x="838200" y="1825625"/>
          <a:ext cx="10515600" cy="3230348"/>
        </p:xfrm>
        <a:graphic>
          <a:graphicData uri="http://schemas.openxmlformats.org/drawingml/2006/table">
            <a:tbl>
              <a:tblPr firstRow="1" bandRow="1">
                <a:tableStyleId>{F2DE63D5-997A-4646-A377-4702673A728D}</a:tableStyleId>
              </a:tblPr>
              <a:tblGrid>
                <a:gridCol w="3505200">
                  <a:extLst>
                    <a:ext uri="{9D8B030D-6E8A-4147-A177-3AD203B41FA5}">
                      <a16:colId xmlns:a16="http://schemas.microsoft.com/office/drawing/2014/main" xmlns="" val="2941363880"/>
                    </a:ext>
                  </a:extLst>
                </a:gridCol>
                <a:gridCol w="3505200">
                  <a:extLst>
                    <a:ext uri="{9D8B030D-6E8A-4147-A177-3AD203B41FA5}">
                      <a16:colId xmlns:a16="http://schemas.microsoft.com/office/drawing/2014/main" xmlns="" val="3494510870"/>
                    </a:ext>
                  </a:extLst>
                </a:gridCol>
                <a:gridCol w="3505200">
                  <a:extLst>
                    <a:ext uri="{9D8B030D-6E8A-4147-A177-3AD203B41FA5}">
                      <a16:colId xmlns:a16="http://schemas.microsoft.com/office/drawing/2014/main" xmlns="" val="3908509134"/>
                    </a:ext>
                  </a:extLst>
                </a:gridCol>
              </a:tblGrid>
              <a:tr h="563348">
                <a:tc>
                  <a:txBody>
                    <a:bodyPr/>
                    <a:lstStyle/>
                    <a:p>
                      <a:pPr algn="ctr"/>
                      <a:r>
                        <a:rPr lang="en-US" sz="2000" b="1" i="0" dirty="0" err="1" smtClean="0">
                          <a:latin typeface="Arial" panose="020B0604020202020204" pitchFamily="34" charset="0"/>
                          <a:cs typeface="Arial" panose="020B0604020202020204" pitchFamily="34" charset="0"/>
                        </a:rPr>
                        <a:t>Candidat</a:t>
                      </a:r>
                      <a:endParaRPr lang="en-US" sz="2000" b="1" i="0" dirty="0">
                        <a:latin typeface="Arial" panose="020B0604020202020204" pitchFamily="34" charset="0"/>
                        <a:cs typeface="Arial" panose="020B0604020202020204" pitchFamily="34" charset="0"/>
                      </a:endParaRPr>
                    </a:p>
                  </a:txBody>
                  <a:tcPr anchor="ctr">
                    <a:lnL w="12700" cap="flat" cmpd="sng" algn="ctr">
                      <a:solidFill>
                        <a:srgbClr val="A66BA9"/>
                      </a:solidFill>
                      <a:prstDash val="solid"/>
                      <a:round/>
                      <a:headEnd type="none" w="med" len="med"/>
                      <a:tailEnd type="none" w="med" len="med"/>
                    </a:lnL>
                    <a:lnR w="12700" cap="flat" cmpd="sng" algn="ctr">
                      <a:solidFill>
                        <a:srgbClr val="A66BA9"/>
                      </a:solidFill>
                      <a:prstDash val="solid"/>
                      <a:round/>
                      <a:headEnd type="none" w="med" len="med"/>
                      <a:tailEnd type="none" w="med" len="med"/>
                    </a:lnR>
                    <a:lnT w="12700" cap="flat" cmpd="sng" algn="ctr">
                      <a:solidFill>
                        <a:srgbClr val="A66BA9"/>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781D7D"/>
                    </a:solidFill>
                  </a:tcPr>
                </a:tc>
                <a:tc>
                  <a:txBody>
                    <a:bodyPr/>
                    <a:lstStyle/>
                    <a:p>
                      <a:pPr algn="ctr"/>
                      <a:r>
                        <a:rPr lang="en-US" sz="2000" b="1" i="0" dirty="0" smtClean="0">
                          <a:latin typeface="Arial" panose="020B0604020202020204" pitchFamily="34" charset="0"/>
                          <a:cs typeface="Arial" panose="020B0604020202020204" pitchFamily="34" charset="0"/>
                        </a:rPr>
                        <a:t>Gestion de </a:t>
                      </a:r>
                      <a:r>
                        <a:rPr lang="en-US" sz="2000" b="1" i="0" dirty="0" err="1" smtClean="0">
                          <a:latin typeface="Arial" panose="020B0604020202020204" pitchFamily="34" charset="0"/>
                          <a:cs typeface="Arial" panose="020B0604020202020204" pitchFamily="34" charset="0"/>
                        </a:rPr>
                        <a:t>campagne</a:t>
                      </a:r>
                      <a:endParaRPr lang="en-US" sz="2000" b="1" i="0" dirty="0">
                        <a:latin typeface="Arial" panose="020B0604020202020204" pitchFamily="34" charset="0"/>
                        <a:cs typeface="Arial" panose="020B0604020202020204" pitchFamily="34" charset="0"/>
                      </a:endParaRPr>
                    </a:p>
                  </a:txBody>
                  <a:tcPr anchor="ctr">
                    <a:lnL w="12700" cap="flat" cmpd="sng" algn="ctr">
                      <a:solidFill>
                        <a:srgbClr val="A66BA9"/>
                      </a:solidFill>
                      <a:prstDash val="solid"/>
                      <a:round/>
                      <a:headEnd type="none" w="med" len="med"/>
                      <a:tailEnd type="none" w="med" len="med"/>
                    </a:lnL>
                    <a:lnR w="12700" cap="flat" cmpd="sng" algn="ctr">
                      <a:solidFill>
                        <a:srgbClr val="A66BA9"/>
                      </a:solidFill>
                      <a:prstDash val="solid"/>
                      <a:round/>
                      <a:headEnd type="none" w="med" len="med"/>
                      <a:tailEnd type="none" w="med" len="med"/>
                    </a:lnR>
                    <a:lnT w="12700" cap="flat" cmpd="sng" algn="ctr">
                      <a:solidFill>
                        <a:srgbClr val="A66BA9"/>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781D7D"/>
                    </a:solidFill>
                  </a:tcPr>
                </a:tc>
                <a:tc>
                  <a:txBody>
                    <a:bodyPr/>
                    <a:lstStyle/>
                    <a:p>
                      <a:pPr algn="ctr"/>
                      <a:r>
                        <a:rPr lang="en-US" sz="2000" b="1" i="0" dirty="0" smtClean="0">
                          <a:latin typeface="Arial" panose="020B0604020202020204" pitchFamily="34" charset="0"/>
                          <a:cs typeface="Arial" panose="020B0604020202020204" pitchFamily="34" charset="0"/>
                        </a:rPr>
                        <a:t>Agent </a:t>
                      </a:r>
                      <a:r>
                        <a:rPr lang="en-US" sz="2000" b="1" i="0" dirty="0" err="1" smtClean="0">
                          <a:latin typeface="Arial" panose="020B0604020202020204" pitchFamily="34" charset="0"/>
                          <a:cs typeface="Arial" panose="020B0604020202020204" pitchFamily="34" charset="0"/>
                        </a:rPr>
                        <a:t>officiel</a:t>
                      </a:r>
                      <a:endParaRPr lang="en-US" sz="2000" b="1" i="0" dirty="0">
                        <a:latin typeface="Arial" panose="020B0604020202020204" pitchFamily="34" charset="0"/>
                        <a:cs typeface="Arial" panose="020B0604020202020204" pitchFamily="34" charset="0"/>
                      </a:endParaRPr>
                    </a:p>
                  </a:txBody>
                  <a:tcPr anchor="ctr">
                    <a:lnL w="12700" cap="flat" cmpd="sng" algn="ctr">
                      <a:solidFill>
                        <a:srgbClr val="A66BA9"/>
                      </a:solidFill>
                      <a:prstDash val="solid"/>
                      <a:round/>
                      <a:headEnd type="none" w="med" len="med"/>
                      <a:tailEnd type="none" w="med" len="med"/>
                    </a:lnL>
                    <a:lnR w="12700" cap="flat" cmpd="sng" algn="ctr">
                      <a:solidFill>
                        <a:srgbClr val="A66BA9"/>
                      </a:solidFill>
                      <a:prstDash val="solid"/>
                      <a:round/>
                      <a:headEnd type="none" w="med" len="med"/>
                      <a:tailEnd type="none" w="med" len="med"/>
                    </a:lnR>
                    <a:lnT w="12700" cap="flat" cmpd="sng" algn="ctr">
                      <a:solidFill>
                        <a:srgbClr val="A66BA9"/>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781D7D"/>
                    </a:solidFill>
                  </a:tcPr>
                </a:tc>
                <a:extLst>
                  <a:ext uri="{0D108BD9-81ED-4DB2-BD59-A6C34878D82A}">
                    <a16:rowId xmlns:a16="http://schemas.microsoft.com/office/drawing/2014/main" xmlns="" val="1090519781"/>
                  </a:ext>
                </a:extLst>
              </a:tr>
              <a:tr h="2500132">
                <a:tc>
                  <a:txBody>
                    <a:bodyPr/>
                    <a:lstStyle/>
                    <a:p>
                      <a:pPr marL="285750" indent="-285750">
                        <a:buFont typeface="Wingdings" panose="05000000000000000000" pitchFamily="2" charset="2"/>
                        <a:buChar char="§"/>
                      </a:pPr>
                      <a:r>
                        <a:rPr lang="fr-CA" sz="1800" b="0" i="0" kern="1200" dirty="0" smtClean="0">
                          <a:solidFill>
                            <a:schemeClr val="tx1"/>
                          </a:solidFill>
                          <a:latin typeface="Arial" panose="020B0604020202020204" pitchFamily="34" charset="0"/>
                          <a:ea typeface="+mn-ea"/>
                          <a:cs typeface="Arial" panose="020B0604020202020204" pitchFamily="34" charset="0"/>
                        </a:rPr>
                        <a:t>Rencontrer les électeurs le plus souvent possible pour gagner leur appui</a:t>
                      </a:r>
                      <a:endParaRPr lang="en-US" sz="1800" b="0" i="0" kern="1200" dirty="0">
                        <a:solidFill>
                          <a:schemeClr val="tx1"/>
                        </a:solidFill>
                        <a:latin typeface="Arial" panose="020B0604020202020204" pitchFamily="34" charset="0"/>
                        <a:ea typeface="+mn-ea"/>
                        <a:cs typeface="Arial" panose="020B0604020202020204" pitchFamily="34" charset="0"/>
                      </a:endParaRPr>
                    </a:p>
                  </a:txBody>
                  <a:tcPr>
                    <a:lnL w="12700" cap="flat" cmpd="sng" algn="ctr">
                      <a:solidFill>
                        <a:srgbClr val="A66BA9"/>
                      </a:solidFill>
                      <a:prstDash val="solid"/>
                      <a:round/>
                      <a:headEnd type="none" w="med" len="med"/>
                      <a:tailEnd type="none" w="med" len="med"/>
                    </a:lnL>
                    <a:lnR w="12700" cap="flat" cmpd="sng" algn="ctr">
                      <a:solidFill>
                        <a:srgbClr val="A66BA9"/>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A66BA9"/>
                      </a:solidFill>
                      <a:prstDash val="solid"/>
                      <a:round/>
                      <a:headEnd type="none" w="med" len="med"/>
                      <a:tailEnd type="none" w="med" len="med"/>
                    </a:lnB>
                  </a:tcPr>
                </a:tc>
                <a:tc>
                  <a:txBody>
                    <a:bodyPr/>
                    <a:lstStyle/>
                    <a:p>
                      <a:pPr marL="285750" indent="-285750">
                        <a:lnSpc>
                          <a:spcPct val="100000"/>
                        </a:lnSpc>
                        <a:spcAft>
                          <a:spcPts val="600"/>
                        </a:spcAft>
                        <a:buFont typeface="Wingdings" panose="05000000000000000000" pitchFamily="2" charset="2"/>
                        <a:buChar char="§"/>
                      </a:pPr>
                      <a:r>
                        <a:rPr lang="en-US" b="0" i="0" dirty="0" err="1" smtClean="0">
                          <a:latin typeface="Arial" panose="020B0604020202020204" pitchFamily="34" charset="0"/>
                          <a:cs typeface="Arial" panose="020B0604020202020204" pitchFamily="34" charset="0"/>
                        </a:rPr>
                        <a:t>Mener</a:t>
                      </a:r>
                      <a:r>
                        <a:rPr lang="en-US" b="0" i="0" dirty="0" smtClean="0">
                          <a:latin typeface="Arial" panose="020B0604020202020204" pitchFamily="34" charset="0"/>
                          <a:cs typeface="Arial" panose="020B0604020202020204" pitchFamily="34" charset="0"/>
                        </a:rPr>
                        <a:t> </a:t>
                      </a:r>
                      <a:r>
                        <a:rPr lang="en-US" b="0" i="0" dirty="0" err="1" smtClean="0">
                          <a:latin typeface="Arial" panose="020B0604020202020204" pitchFamily="34" charset="0"/>
                          <a:cs typeface="Arial" panose="020B0604020202020204" pitchFamily="34" charset="0"/>
                        </a:rPr>
                        <a:t>une</a:t>
                      </a:r>
                      <a:r>
                        <a:rPr lang="en-US" b="0" i="0" dirty="0" smtClean="0">
                          <a:latin typeface="Arial" panose="020B0604020202020204" pitchFamily="34" charset="0"/>
                          <a:cs typeface="Arial" panose="020B0604020202020204" pitchFamily="34" charset="0"/>
                        </a:rPr>
                        <a:t> </a:t>
                      </a:r>
                      <a:r>
                        <a:rPr lang="en-US" b="0" i="0" dirty="0" err="1" smtClean="0">
                          <a:latin typeface="Arial" panose="020B0604020202020204" pitchFamily="34" charset="0"/>
                          <a:cs typeface="Arial" panose="020B0604020202020204" pitchFamily="34" charset="0"/>
                        </a:rPr>
                        <a:t>campagne</a:t>
                      </a:r>
                      <a:r>
                        <a:rPr lang="en-US" b="0" i="0" dirty="0" smtClean="0">
                          <a:latin typeface="Arial" panose="020B0604020202020204" pitchFamily="34" charset="0"/>
                          <a:cs typeface="Arial" panose="020B0604020202020204" pitchFamily="34" charset="0"/>
                        </a:rPr>
                        <a:t> </a:t>
                      </a:r>
                      <a:r>
                        <a:rPr lang="en-US" b="0" i="0" dirty="0" err="1" smtClean="0">
                          <a:latin typeface="Arial" panose="020B0604020202020204" pitchFamily="34" charset="0"/>
                          <a:cs typeface="Arial" panose="020B0604020202020204" pitchFamily="34" charset="0"/>
                        </a:rPr>
                        <a:t>efficace</a:t>
                      </a:r>
                      <a:endParaRPr lang="en-US" b="0" i="0" dirty="0">
                        <a:latin typeface="Arial" panose="020B0604020202020204" pitchFamily="34" charset="0"/>
                        <a:cs typeface="Arial" panose="020B0604020202020204" pitchFamily="34" charset="0"/>
                      </a:endParaRPr>
                    </a:p>
                    <a:p>
                      <a:pPr marL="285750" indent="-285750">
                        <a:lnSpc>
                          <a:spcPct val="100000"/>
                        </a:lnSpc>
                        <a:spcAft>
                          <a:spcPts val="600"/>
                        </a:spcAft>
                        <a:buFont typeface="Wingdings" panose="05000000000000000000" pitchFamily="2" charset="2"/>
                        <a:buChar char="§"/>
                      </a:pPr>
                      <a:r>
                        <a:rPr lang="en-US" b="0" i="0" dirty="0" smtClean="0">
                          <a:latin typeface="Arial" panose="020B0604020202020204" pitchFamily="34" charset="0"/>
                          <a:cs typeface="Arial" panose="020B0604020202020204" pitchFamily="34" charset="0"/>
                        </a:rPr>
                        <a:t>Supervision</a:t>
                      </a:r>
                      <a:r>
                        <a:rPr lang="en-US" b="0" i="0" baseline="0" dirty="0" smtClean="0">
                          <a:latin typeface="Arial" panose="020B0604020202020204" pitchFamily="34" charset="0"/>
                          <a:cs typeface="Arial" panose="020B0604020202020204" pitchFamily="34" charset="0"/>
                        </a:rPr>
                        <a:t> et </a:t>
                      </a:r>
                      <a:r>
                        <a:rPr lang="en-US" b="0" i="0" baseline="0" dirty="0" err="1" smtClean="0">
                          <a:latin typeface="Arial" panose="020B0604020202020204" pitchFamily="34" charset="0"/>
                          <a:cs typeface="Arial" panose="020B0604020202020204" pitchFamily="34" charset="0"/>
                        </a:rPr>
                        <a:t>appui</a:t>
                      </a:r>
                      <a:endParaRPr lang="en-US" b="0" i="0" dirty="0">
                        <a:latin typeface="Arial" panose="020B0604020202020204" pitchFamily="34" charset="0"/>
                        <a:cs typeface="Arial" panose="020B0604020202020204" pitchFamily="34" charset="0"/>
                      </a:endParaRPr>
                    </a:p>
                    <a:p>
                      <a:pPr marL="285750" indent="-285750">
                        <a:lnSpc>
                          <a:spcPct val="100000"/>
                        </a:lnSpc>
                        <a:spcAft>
                          <a:spcPts val="600"/>
                        </a:spcAft>
                        <a:buFont typeface="Wingdings" panose="05000000000000000000" pitchFamily="2" charset="2"/>
                        <a:buChar char="§"/>
                      </a:pPr>
                      <a:r>
                        <a:rPr lang="en-US" b="0" i="0" dirty="0" smtClean="0">
                          <a:latin typeface="Arial" panose="020B0604020202020204" pitchFamily="34" charset="0"/>
                          <a:cs typeface="Arial" panose="020B0604020202020204" pitchFamily="34" charset="0"/>
                        </a:rPr>
                        <a:t>Esprit </a:t>
                      </a:r>
                      <a:r>
                        <a:rPr lang="en-US" b="0" i="0" dirty="0" err="1" smtClean="0">
                          <a:latin typeface="Arial" panose="020B0604020202020204" pitchFamily="34" charset="0"/>
                          <a:cs typeface="Arial" panose="020B0604020202020204" pitchFamily="34" charset="0"/>
                        </a:rPr>
                        <a:t>d’équipe</a:t>
                      </a:r>
                      <a:endParaRPr lang="en-US" b="0" i="0" dirty="0">
                        <a:latin typeface="Arial" panose="020B0604020202020204" pitchFamily="34" charset="0"/>
                        <a:cs typeface="Arial" panose="020B0604020202020204" pitchFamily="34" charset="0"/>
                      </a:endParaRPr>
                    </a:p>
                    <a:p>
                      <a:pPr marL="285750" indent="-285750">
                        <a:lnSpc>
                          <a:spcPct val="100000"/>
                        </a:lnSpc>
                        <a:spcAft>
                          <a:spcPts val="600"/>
                        </a:spcAft>
                        <a:buFont typeface="Wingdings" panose="05000000000000000000" pitchFamily="2" charset="2"/>
                        <a:buChar char="§"/>
                      </a:pPr>
                      <a:r>
                        <a:rPr lang="en-US" b="0" i="0" dirty="0" err="1" smtClean="0">
                          <a:latin typeface="Arial" panose="020B0604020202020204" pitchFamily="34" charset="0"/>
                          <a:cs typeface="Arial" panose="020B0604020202020204" pitchFamily="34" charset="0"/>
                        </a:rPr>
                        <a:t>Stratégie</a:t>
                      </a:r>
                      <a:r>
                        <a:rPr lang="en-US" b="0" i="0" dirty="0" smtClean="0">
                          <a:latin typeface="Arial" panose="020B0604020202020204" pitchFamily="34" charset="0"/>
                          <a:cs typeface="Arial" panose="020B0604020202020204" pitchFamily="34" charset="0"/>
                        </a:rPr>
                        <a:t> et </a:t>
                      </a:r>
                      <a:r>
                        <a:rPr lang="en-US" b="0" i="0" dirty="0" err="1" smtClean="0">
                          <a:latin typeface="Arial" panose="020B0604020202020204" pitchFamily="34" charset="0"/>
                          <a:cs typeface="Arial" panose="020B0604020202020204" pitchFamily="34" charset="0"/>
                        </a:rPr>
                        <a:t>objectifs</a:t>
                      </a:r>
                      <a:r>
                        <a:rPr lang="en-US" b="0" i="0" dirty="0" smtClean="0">
                          <a:latin typeface="Arial" panose="020B0604020202020204" pitchFamily="34" charset="0"/>
                          <a:cs typeface="Arial" panose="020B0604020202020204" pitchFamily="34" charset="0"/>
                        </a:rPr>
                        <a:t> financiers</a:t>
                      </a:r>
                      <a:endParaRPr lang="en-US" b="0" i="0" dirty="0">
                        <a:latin typeface="Arial" panose="020B0604020202020204" pitchFamily="34" charset="0"/>
                        <a:cs typeface="Arial" panose="020B0604020202020204" pitchFamily="34" charset="0"/>
                      </a:endParaRPr>
                    </a:p>
                    <a:p>
                      <a:pPr marL="285750" indent="-285750">
                        <a:lnSpc>
                          <a:spcPct val="100000"/>
                        </a:lnSpc>
                        <a:spcAft>
                          <a:spcPts val="600"/>
                        </a:spcAft>
                        <a:buFont typeface="Wingdings" panose="05000000000000000000" pitchFamily="2" charset="2"/>
                        <a:buChar char="§"/>
                      </a:pPr>
                      <a:r>
                        <a:rPr lang="en-US" b="0" i="0" dirty="0" smtClean="0">
                          <a:latin typeface="Arial" panose="020B0604020202020204" pitchFamily="34" charset="0"/>
                          <a:cs typeface="Arial" panose="020B0604020202020204" pitchFamily="34" charset="0"/>
                        </a:rPr>
                        <a:t>Liaison avec le </a:t>
                      </a:r>
                      <a:r>
                        <a:rPr lang="en-US" b="0" i="0" dirty="0" err="1" smtClean="0">
                          <a:latin typeface="Arial" panose="020B0604020202020204" pitchFamily="34" charset="0"/>
                          <a:cs typeface="Arial" panose="020B0604020202020204" pitchFamily="34" charset="0"/>
                        </a:rPr>
                        <a:t>candidat</a:t>
                      </a:r>
                      <a:endParaRPr lang="en-US" b="0" i="0" dirty="0">
                        <a:latin typeface="Arial" panose="020B0604020202020204" pitchFamily="34" charset="0"/>
                        <a:cs typeface="Arial" panose="020B0604020202020204" pitchFamily="34" charset="0"/>
                      </a:endParaRPr>
                    </a:p>
                    <a:p>
                      <a:pPr marL="285750" indent="-285750">
                        <a:lnSpc>
                          <a:spcPct val="100000"/>
                        </a:lnSpc>
                        <a:spcAft>
                          <a:spcPts val="600"/>
                        </a:spcAft>
                        <a:buFont typeface="Wingdings" panose="05000000000000000000" pitchFamily="2" charset="2"/>
                        <a:buChar char="§"/>
                      </a:pPr>
                      <a:r>
                        <a:rPr lang="en-US" b="0" i="0" dirty="0" err="1" smtClean="0">
                          <a:latin typeface="Arial" panose="020B0604020202020204" pitchFamily="34" charset="0"/>
                          <a:cs typeface="Arial" panose="020B0604020202020204" pitchFamily="34" charset="0"/>
                        </a:rPr>
                        <a:t>Embauche</a:t>
                      </a:r>
                      <a:r>
                        <a:rPr lang="en-US" b="0" i="0" dirty="0" smtClean="0">
                          <a:latin typeface="Arial" panose="020B0604020202020204" pitchFamily="34" charset="0"/>
                          <a:cs typeface="Arial" panose="020B0604020202020204" pitchFamily="34" charset="0"/>
                        </a:rPr>
                        <a:t> de </a:t>
                      </a:r>
                      <a:r>
                        <a:rPr lang="en-US" b="0" i="0" dirty="0" err="1" smtClean="0">
                          <a:latin typeface="Arial" panose="020B0604020202020204" pitchFamily="34" charset="0"/>
                          <a:cs typeface="Arial" panose="020B0604020202020204" pitchFamily="34" charset="0"/>
                        </a:rPr>
                        <a:t>l’agent</a:t>
                      </a:r>
                      <a:r>
                        <a:rPr lang="en-US" b="0" i="0" dirty="0" smtClean="0">
                          <a:latin typeface="Arial" panose="020B0604020202020204" pitchFamily="34" charset="0"/>
                          <a:cs typeface="Arial" panose="020B0604020202020204" pitchFamily="34" charset="0"/>
                        </a:rPr>
                        <a:t> </a:t>
                      </a:r>
                      <a:r>
                        <a:rPr lang="en-US" b="0" i="0" dirty="0" err="1" smtClean="0">
                          <a:latin typeface="Arial" panose="020B0604020202020204" pitchFamily="34" charset="0"/>
                          <a:cs typeface="Arial" panose="020B0604020202020204" pitchFamily="34" charset="0"/>
                        </a:rPr>
                        <a:t>officiel</a:t>
                      </a:r>
                      <a:endParaRPr lang="en-US" b="0" i="0" dirty="0">
                        <a:latin typeface="Arial" panose="020B0604020202020204" pitchFamily="34" charset="0"/>
                        <a:cs typeface="Arial" panose="020B0604020202020204" pitchFamily="34" charset="0"/>
                      </a:endParaRPr>
                    </a:p>
                  </a:txBody>
                  <a:tcPr>
                    <a:lnL w="12700" cap="flat" cmpd="sng" algn="ctr">
                      <a:solidFill>
                        <a:srgbClr val="A66BA9"/>
                      </a:solidFill>
                      <a:prstDash val="solid"/>
                      <a:round/>
                      <a:headEnd type="none" w="med" len="med"/>
                      <a:tailEnd type="none" w="med" len="med"/>
                    </a:lnL>
                    <a:lnR w="12700" cap="flat" cmpd="sng" algn="ctr">
                      <a:solidFill>
                        <a:srgbClr val="A66BA9"/>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A66BA9"/>
                      </a:solidFill>
                      <a:prstDash val="solid"/>
                      <a:round/>
                      <a:headEnd type="none" w="med" len="med"/>
                      <a:tailEnd type="none" w="med" len="med"/>
                    </a:lnB>
                  </a:tcPr>
                </a:tc>
                <a:tc>
                  <a:txBody>
                    <a:bodyPr/>
                    <a:lstStyle/>
                    <a:p>
                      <a:pPr marL="285750" indent="-285750">
                        <a:lnSpc>
                          <a:spcPct val="100000"/>
                        </a:lnSpc>
                        <a:spcAft>
                          <a:spcPts val="600"/>
                        </a:spcAft>
                        <a:buFont typeface="Wingdings" panose="05000000000000000000" pitchFamily="2" charset="2"/>
                        <a:buChar char="§"/>
                      </a:pPr>
                      <a:r>
                        <a:rPr lang="en-US" b="0" i="0" dirty="0">
                          <a:latin typeface="Arial" panose="020B0604020202020204" pitchFamily="34" charset="0"/>
                          <a:cs typeface="Arial" panose="020B0604020202020204" pitchFamily="34" charset="0"/>
                        </a:rPr>
                        <a:t>Administration </a:t>
                      </a:r>
                      <a:r>
                        <a:rPr lang="en-US" b="0" i="0" dirty="0" smtClean="0">
                          <a:latin typeface="Arial" panose="020B0604020202020204" pitchFamily="34" charset="0"/>
                          <a:cs typeface="Arial" panose="020B0604020202020204" pitchFamily="34" charset="0"/>
                        </a:rPr>
                        <a:t>des transactions </a:t>
                      </a:r>
                      <a:r>
                        <a:rPr lang="en-US" b="0" i="0" dirty="0" err="1" smtClean="0">
                          <a:latin typeface="Arial" panose="020B0604020202020204" pitchFamily="34" charset="0"/>
                          <a:cs typeface="Arial" panose="020B0604020202020204" pitchFamily="34" charset="0"/>
                        </a:rPr>
                        <a:t>financières</a:t>
                      </a:r>
                      <a:r>
                        <a:rPr lang="en-US" b="0" i="0" dirty="0" smtClean="0">
                          <a:latin typeface="Arial" panose="020B0604020202020204" pitchFamily="34" charset="0"/>
                          <a:cs typeface="Arial" panose="020B0604020202020204" pitchFamily="34" charset="0"/>
                        </a:rPr>
                        <a:t> de la </a:t>
                      </a:r>
                      <a:r>
                        <a:rPr lang="en-US" b="0" i="0" dirty="0" err="1" smtClean="0">
                          <a:latin typeface="Arial" panose="020B0604020202020204" pitchFamily="34" charset="0"/>
                          <a:cs typeface="Arial" panose="020B0604020202020204" pitchFamily="34" charset="0"/>
                        </a:rPr>
                        <a:t>campagne</a:t>
                      </a:r>
                      <a:endParaRPr lang="en-US" b="0" i="0" dirty="0" smtClean="0">
                        <a:latin typeface="Arial" panose="020B0604020202020204" pitchFamily="34" charset="0"/>
                        <a:cs typeface="Arial" panose="020B0604020202020204" pitchFamily="34" charset="0"/>
                      </a:endParaRPr>
                    </a:p>
                    <a:p>
                      <a:pPr marL="285750" indent="-285750">
                        <a:lnSpc>
                          <a:spcPct val="100000"/>
                        </a:lnSpc>
                        <a:spcAft>
                          <a:spcPts val="600"/>
                        </a:spcAft>
                        <a:buFont typeface="Wingdings" panose="05000000000000000000" pitchFamily="2" charset="2"/>
                        <a:buChar char="§"/>
                      </a:pPr>
                      <a:r>
                        <a:rPr lang="en-US" b="0" i="0" dirty="0" smtClean="0">
                          <a:latin typeface="Arial" panose="020B0604020202020204" pitchFamily="34" charset="0"/>
                          <a:cs typeface="Arial" panose="020B0604020202020204" pitchFamily="34" charset="0"/>
                        </a:rPr>
                        <a:t>Rapport</a:t>
                      </a:r>
                      <a:endParaRPr lang="en-US" b="0" i="0" dirty="0">
                        <a:latin typeface="Arial" panose="020B0604020202020204" pitchFamily="34" charset="0"/>
                        <a:cs typeface="Arial" panose="020B0604020202020204" pitchFamily="34" charset="0"/>
                      </a:endParaRPr>
                    </a:p>
                  </a:txBody>
                  <a:tcPr>
                    <a:lnL w="12700" cap="flat" cmpd="sng" algn="ctr">
                      <a:solidFill>
                        <a:srgbClr val="A66BA9"/>
                      </a:solidFill>
                      <a:prstDash val="solid"/>
                      <a:round/>
                      <a:headEnd type="none" w="med" len="med"/>
                      <a:tailEnd type="none" w="med" len="med"/>
                    </a:lnL>
                    <a:lnR w="12700" cap="flat" cmpd="sng" algn="ctr">
                      <a:solidFill>
                        <a:srgbClr val="A66BA9"/>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A66BA9"/>
                      </a:solidFill>
                      <a:prstDash val="solid"/>
                      <a:round/>
                      <a:headEnd type="none" w="med" len="med"/>
                      <a:tailEnd type="none" w="med" len="med"/>
                    </a:lnB>
                  </a:tcPr>
                </a:tc>
                <a:extLst>
                  <a:ext uri="{0D108BD9-81ED-4DB2-BD59-A6C34878D82A}">
                    <a16:rowId xmlns:a16="http://schemas.microsoft.com/office/drawing/2014/main" xmlns="" val="3329422921"/>
                  </a:ext>
                </a:extLst>
              </a:tr>
            </a:tbl>
          </a:graphicData>
        </a:graphic>
      </p:graphicFrame>
      <p:sp>
        <p:nvSpPr>
          <p:cNvPr id="7" name="Title 1">
            <a:extLst>
              <a:ext uri="{FF2B5EF4-FFF2-40B4-BE49-F238E27FC236}">
                <a16:creationId xmlns:a16="http://schemas.microsoft.com/office/drawing/2014/main" xmlns="" id="{8861C1DB-FE9B-E145-82E8-F10166320263}"/>
              </a:ext>
            </a:extLst>
          </p:cNvPr>
          <p:cNvSpPr>
            <a:spLocks noGrp="1"/>
          </p:cNvSpPr>
          <p:nvPr>
            <p:ph type="title"/>
          </p:nvPr>
        </p:nvSpPr>
        <p:spPr>
          <a:xfrm>
            <a:off x="838200" y="365128"/>
            <a:ext cx="10515600" cy="1050462"/>
          </a:xfrm>
        </p:spPr>
        <p:txBody>
          <a:bodyPr/>
          <a:lstStyle/>
          <a:p>
            <a:r>
              <a:rPr lang="en-US" dirty="0" smtClean="0"/>
              <a:t>Gestion de </a:t>
            </a:r>
            <a:r>
              <a:rPr lang="en-US" dirty="0" err="1" smtClean="0"/>
              <a:t>campagne</a:t>
            </a:r>
            <a:endParaRPr lang="en-US" dirty="0"/>
          </a:p>
        </p:txBody>
      </p:sp>
    </p:spTree>
    <p:extLst>
      <p:ext uri="{BB962C8B-B14F-4D97-AF65-F5344CB8AC3E}">
        <p14:creationId xmlns:p14="http://schemas.microsoft.com/office/powerpoint/2010/main" val="332892677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89AB1DE-A292-2144-B8FF-DDC69480C95A}"/>
              </a:ext>
            </a:extLst>
          </p:cNvPr>
          <p:cNvSpPr>
            <a:spLocks noGrp="1"/>
          </p:cNvSpPr>
          <p:nvPr>
            <p:ph type="title"/>
          </p:nvPr>
        </p:nvSpPr>
        <p:spPr/>
        <p:txBody>
          <a:bodyPr/>
          <a:lstStyle/>
          <a:p>
            <a:r>
              <a:rPr lang="en-US" dirty="0" smtClean="0"/>
              <a:t>Gestion de </a:t>
            </a:r>
            <a:r>
              <a:rPr lang="en-US" dirty="0" err="1" smtClean="0"/>
              <a:t>campagne</a:t>
            </a:r>
            <a:endParaRPr lang="en-US" dirty="0"/>
          </a:p>
        </p:txBody>
      </p:sp>
      <p:sp>
        <p:nvSpPr>
          <p:cNvPr id="6" name="Content Placeholder 2">
            <a:extLst>
              <a:ext uri="{FF2B5EF4-FFF2-40B4-BE49-F238E27FC236}">
                <a16:creationId xmlns:a16="http://schemas.microsoft.com/office/drawing/2014/main" xmlns="" id="{5540CB5A-AC26-EB42-8848-85185D5F3973}"/>
              </a:ext>
            </a:extLst>
          </p:cNvPr>
          <p:cNvSpPr>
            <a:spLocks noGrp="1"/>
          </p:cNvSpPr>
          <p:nvPr>
            <p:ph idx="1"/>
          </p:nvPr>
        </p:nvSpPr>
        <p:spPr>
          <a:xfrm>
            <a:off x="5236030" y="1581665"/>
            <a:ext cx="4114800" cy="4431956"/>
          </a:xfrm>
        </p:spPr>
        <p:txBody>
          <a:bodyPr anchor="t"/>
          <a:lstStyle/>
          <a:p>
            <a:pPr marL="0" indent="0">
              <a:buNone/>
            </a:pPr>
            <a:r>
              <a:rPr lang="en-US" dirty="0" err="1" smtClean="0">
                <a:solidFill>
                  <a:srgbClr val="A66BA9"/>
                </a:solidFill>
              </a:rPr>
              <a:t>Trousse</a:t>
            </a:r>
            <a:r>
              <a:rPr lang="en-US" dirty="0" smtClean="0">
                <a:solidFill>
                  <a:srgbClr val="A66BA9"/>
                </a:solidFill>
              </a:rPr>
              <a:t> 1 :</a:t>
            </a:r>
            <a:endParaRPr lang="en-US" dirty="0">
              <a:solidFill>
                <a:srgbClr val="A66BA9"/>
              </a:solidFill>
            </a:endParaRPr>
          </a:p>
          <a:p>
            <a:pPr marL="0" indent="0">
              <a:buNone/>
            </a:pPr>
            <a:r>
              <a:rPr lang="en-US" dirty="0" smtClean="0"/>
              <a:t>Se </a:t>
            </a:r>
            <a:r>
              <a:rPr lang="en-US" dirty="0" err="1" smtClean="0"/>
              <a:t>présenter</a:t>
            </a:r>
            <a:r>
              <a:rPr lang="en-US" dirty="0" smtClean="0"/>
              <a:t> à </a:t>
            </a:r>
            <a:r>
              <a:rPr lang="en-US" dirty="0" err="1" smtClean="0"/>
              <a:t>une</a:t>
            </a:r>
            <a:r>
              <a:rPr lang="en-US" dirty="0" smtClean="0"/>
              <a:t> </a:t>
            </a:r>
            <a:r>
              <a:rPr lang="en-US" dirty="0" err="1" smtClean="0"/>
              <a:t>élection</a:t>
            </a:r>
            <a:r>
              <a:rPr lang="en-US" dirty="0" smtClean="0"/>
              <a:t> </a:t>
            </a:r>
            <a:r>
              <a:rPr lang="en-US" dirty="0" err="1" smtClean="0"/>
              <a:t>fédérale</a:t>
            </a:r>
            <a:endParaRPr lang="en-US"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7416" y="1524450"/>
            <a:ext cx="4077597" cy="4844143"/>
          </a:xfrm>
          <a:prstGeom prst="rect">
            <a:avLst/>
          </a:prstGeom>
        </p:spPr>
      </p:pic>
    </p:spTree>
    <p:extLst>
      <p:ext uri="{BB962C8B-B14F-4D97-AF65-F5344CB8AC3E}">
        <p14:creationId xmlns:p14="http://schemas.microsoft.com/office/powerpoint/2010/main" val="678641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34EC231-611B-584E-99FB-2EE46FAE0352}"/>
              </a:ext>
            </a:extLst>
          </p:cNvPr>
          <p:cNvSpPr>
            <a:spLocks noGrp="1"/>
          </p:cNvSpPr>
          <p:nvPr>
            <p:ph type="title"/>
          </p:nvPr>
        </p:nvSpPr>
        <p:spPr/>
        <p:txBody>
          <a:bodyPr/>
          <a:lstStyle/>
          <a:p>
            <a:r>
              <a:rPr lang="en-US" dirty="0" err="1" smtClean="0">
                <a:latin typeface="Arial" panose="020B0604020202020204" pitchFamily="34" charset="0"/>
                <a:cs typeface="Arial" panose="020B0604020202020204" pitchFamily="34" charset="0"/>
              </a:rPr>
              <a:t>Ordre</a:t>
            </a:r>
            <a:r>
              <a:rPr lang="en-US" dirty="0" smtClean="0">
                <a:latin typeface="Arial" panose="020B0604020202020204" pitchFamily="34" charset="0"/>
                <a:cs typeface="Arial" panose="020B0604020202020204" pitchFamily="34" charset="0"/>
              </a:rPr>
              <a:t> du jour</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EF632F83-D4FD-7649-ABFA-F5BE2B21F444}"/>
              </a:ext>
            </a:extLst>
          </p:cNvPr>
          <p:cNvSpPr>
            <a:spLocks noGrp="1"/>
          </p:cNvSpPr>
          <p:nvPr>
            <p:ph idx="1"/>
          </p:nvPr>
        </p:nvSpPr>
        <p:spPr/>
        <p:txBody>
          <a:bodyPr/>
          <a:lstStyle/>
          <a:p>
            <a:pPr>
              <a:buFont typeface="Wingdings" panose="05000000000000000000" pitchFamily="2" charset="2"/>
              <a:buChar char="q"/>
            </a:pPr>
            <a:r>
              <a:rPr lang="en-US" dirty="0" err="1" smtClean="0">
                <a:latin typeface="Arial" panose="020B0604020202020204" pitchFamily="34" charset="0"/>
                <a:cs typeface="Arial" panose="020B0604020202020204" pitchFamily="34" charset="0"/>
              </a:rPr>
              <a:t>Échéancier</a:t>
            </a:r>
            <a:endParaRPr lang="en-US" dirty="0">
              <a:latin typeface="Arial" panose="020B0604020202020204" pitchFamily="34" charset="0"/>
              <a:cs typeface="Arial" panose="020B0604020202020204" pitchFamily="34" charset="0"/>
            </a:endParaRPr>
          </a:p>
          <a:p>
            <a:pPr>
              <a:buFont typeface="Wingdings" panose="05000000000000000000" pitchFamily="2" charset="2"/>
              <a:buChar char="q"/>
            </a:pPr>
            <a:r>
              <a:rPr lang="en-US" dirty="0" err="1" smtClean="0">
                <a:latin typeface="Arial" panose="020B0604020202020204" pitchFamily="34" charset="0"/>
                <a:cs typeface="Arial" panose="020B0604020202020204" pitchFamily="34" charset="0"/>
              </a:rPr>
              <a:t>Candidat</a:t>
            </a:r>
            <a:r>
              <a:rPr lang="en-US" dirty="0" smtClean="0">
                <a:latin typeface="Arial" panose="020B0604020202020204" pitchFamily="34" charset="0"/>
                <a:cs typeface="Arial" panose="020B0604020202020204" pitchFamily="34" charset="0"/>
              </a:rPr>
              <a:t> d’un </a:t>
            </a:r>
            <a:r>
              <a:rPr lang="en-US" dirty="0" err="1" smtClean="0">
                <a:latin typeface="Arial" panose="020B0604020202020204" pitchFamily="34" charset="0"/>
                <a:cs typeface="Arial" panose="020B0604020202020204" pitchFamily="34" charset="0"/>
              </a:rPr>
              <a:t>parti</a:t>
            </a:r>
            <a:r>
              <a:rPr lang="en-US" dirty="0" smtClean="0">
                <a:latin typeface="Arial" panose="020B0604020202020204" pitchFamily="34" charset="0"/>
                <a:cs typeface="Arial" panose="020B0604020202020204" pitchFamily="34" charset="0"/>
              </a:rPr>
              <a:t> versus </a:t>
            </a:r>
            <a:r>
              <a:rPr lang="en-US" dirty="0" err="1" smtClean="0">
                <a:latin typeface="Arial" panose="020B0604020202020204" pitchFamily="34" charset="0"/>
                <a:cs typeface="Arial" panose="020B0604020202020204" pitchFamily="34" charset="0"/>
              </a:rPr>
              <a:t>candidat</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indépendant</a:t>
            </a:r>
            <a:endParaRPr lang="en-US" dirty="0">
              <a:latin typeface="Arial" panose="020B0604020202020204" pitchFamily="34" charset="0"/>
              <a:cs typeface="Arial" panose="020B0604020202020204" pitchFamily="34" charset="0"/>
            </a:endParaRPr>
          </a:p>
          <a:p>
            <a:pPr>
              <a:buFont typeface="Wingdings" panose="05000000000000000000" pitchFamily="2" charset="2"/>
              <a:buChar char="q"/>
            </a:pPr>
            <a:r>
              <a:rPr lang="en-US" dirty="0" smtClean="0"/>
              <a:t>Investiture des </a:t>
            </a:r>
            <a:r>
              <a:rPr lang="en-US" dirty="0" err="1" smtClean="0"/>
              <a:t>candidats</a:t>
            </a:r>
            <a:endParaRPr lang="en-US" dirty="0">
              <a:latin typeface="Arial" panose="020B0604020202020204" pitchFamily="34" charset="0"/>
              <a:cs typeface="Arial" panose="020B0604020202020204" pitchFamily="34" charset="0"/>
            </a:endParaRPr>
          </a:p>
          <a:p>
            <a:pPr>
              <a:buFont typeface="Wingdings" panose="05000000000000000000" pitchFamily="2" charset="2"/>
              <a:buChar char="q"/>
            </a:pPr>
            <a:r>
              <a:rPr lang="en-US" dirty="0" err="1" smtClean="0">
                <a:latin typeface="Arial" panose="020B0604020202020204" pitchFamily="34" charset="0"/>
                <a:cs typeface="Arial" panose="020B0604020202020204" pitchFamily="34" charset="0"/>
              </a:rPr>
              <a:t>Stratégie</a:t>
            </a:r>
            <a:r>
              <a:rPr lang="en-US" dirty="0" smtClean="0">
                <a:latin typeface="Arial" panose="020B0604020202020204" pitchFamily="34" charset="0"/>
                <a:cs typeface="Arial" panose="020B0604020202020204" pitchFamily="34" charset="0"/>
              </a:rPr>
              <a:t> pour </a:t>
            </a:r>
            <a:r>
              <a:rPr lang="en-US" dirty="0" err="1" smtClean="0">
                <a:latin typeface="Arial" panose="020B0604020202020204" pitchFamily="34" charset="0"/>
                <a:cs typeface="Arial" panose="020B0604020202020204" pitchFamily="34" charset="0"/>
              </a:rPr>
              <a:t>une</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campagne</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électorale</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fédérale</a:t>
            </a:r>
            <a:endParaRPr lang="en-US" dirty="0">
              <a:latin typeface="Arial" panose="020B0604020202020204" pitchFamily="34" charset="0"/>
              <a:cs typeface="Arial" panose="020B0604020202020204" pitchFamily="34" charset="0"/>
            </a:endParaRPr>
          </a:p>
          <a:p>
            <a:pPr lvl="1">
              <a:buFont typeface="Wingdings" panose="05000000000000000000" pitchFamily="2" charset="2"/>
              <a:buChar char="§"/>
            </a:pPr>
            <a:r>
              <a:rPr lang="en-US" sz="2600" dirty="0" smtClean="0">
                <a:latin typeface="Arial" panose="020B0604020202020204" pitchFamily="34" charset="0"/>
                <a:cs typeface="Arial" panose="020B0604020202020204" pitchFamily="34" charset="0"/>
              </a:rPr>
              <a:t>Trois </a:t>
            </a:r>
            <a:r>
              <a:rPr lang="en-US" sz="2600" dirty="0" err="1" smtClean="0">
                <a:latin typeface="Arial" panose="020B0604020202020204" pitchFamily="34" charset="0"/>
                <a:cs typeface="Arial" panose="020B0604020202020204" pitchFamily="34" charset="0"/>
              </a:rPr>
              <a:t>jeux</a:t>
            </a:r>
            <a:r>
              <a:rPr lang="en-US" sz="2600" dirty="0" smtClean="0">
                <a:latin typeface="Arial" panose="020B0604020202020204" pitchFamily="34" charset="0"/>
                <a:cs typeface="Arial" panose="020B0604020202020204" pitchFamily="34" charset="0"/>
              </a:rPr>
              <a:t> en </a:t>
            </a:r>
            <a:r>
              <a:rPr lang="en-US" sz="2600" dirty="0" err="1" smtClean="0">
                <a:latin typeface="Arial" panose="020B0604020202020204" pitchFamily="34" charset="0"/>
                <a:cs typeface="Arial" panose="020B0604020202020204" pitchFamily="34" charset="0"/>
              </a:rPr>
              <a:t>campagne</a:t>
            </a:r>
            <a:endParaRPr lang="en-US" sz="2600" dirty="0">
              <a:latin typeface="Arial" panose="020B0604020202020204" pitchFamily="34" charset="0"/>
              <a:cs typeface="Arial" panose="020B0604020202020204" pitchFamily="34" charset="0"/>
            </a:endParaRPr>
          </a:p>
          <a:p>
            <a:pPr lvl="1">
              <a:buFont typeface="Wingdings" panose="05000000000000000000" pitchFamily="2" charset="2"/>
              <a:buChar char="§"/>
            </a:pPr>
            <a:r>
              <a:rPr lang="en-US" sz="2600" dirty="0" err="1" smtClean="0">
                <a:latin typeface="Arial" panose="020B0604020202020204" pitchFamily="34" charset="0"/>
                <a:cs typeface="Arial" panose="020B0604020202020204" pitchFamily="34" charset="0"/>
              </a:rPr>
              <a:t>Ressources</a:t>
            </a:r>
            <a:r>
              <a:rPr lang="en-US" sz="2600" dirty="0" smtClean="0">
                <a:latin typeface="Arial" panose="020B0604020202020204" pitchFamily="34" charset="0"/>
                <a:cs typeface="Arial" panose="020B0604020202020204" pitchFamily="34" charset="0"/>
              </a:rPr>
              <a:t> : </a:t>
            </a:r>
            <a:r>
              <a:rPr lang="en-US" sz="2600" dirty="0" err="1" smtClean="0">
                <a:latin typeface="Arial" panose="020B0604020202020204" pitchFamily="34" charset="0"/>
                <a:cs typeface="Arial" panose="020B0604020202020204" pitchFamily="34" charset="0"/>
              </a:rPr>
              <a:t>financières</a:t>
            </a:r>
            <a:r>
              <a:rPr lang="en-US" sz="2600" dirty="0" smtClean="0">
                <a:latin typeface="Arial" panose="020B0604020202020204" pitchFamily="34" charset="0"/>
                <a:cs typeface="Arial" panose="020B0604020202020204" pitchFamily="34" charset="0"/>
              </a:rPr>
              <a:t> &amp; </a:t>
            </a:r>
            <a:r>
              <a:rPr lang="en-US" sz="2600" dirty="0" err="1" smtClean="0">
                <a:latin typeface="Arial" panose="020B0604020202020204" pitchFamily="34" charset="0"/>
                <a:cs typeface="Arial" panose="020B0604020202020204" pitchFamily="34" charset="0"/>
              </a:rPr>
              <a:t>humaines</a:t>
            </a:r>
            <a:r>
              <a:rPr lang="en-US" sz="2600" dirty="0" smtClean="0">
                <a:latin typeface="Arial" panose="020B0604020202020204" pitchFamily="34" charset="0"/>
                <a:cs typeface="Arial" panose="020B0604020202020204" pitchFamily="34" charset="0"/>
              </a:rPr>
              <a:t> (</a:t>
            </a:r>
            <a:r>
              <a:rPr lang="en-US" sz="2600" dirty="0" err="1" smtClean="0">
                <a:latin typeface="Arial" panose="020B0604020202020204" pitchFamily="34" charset="0"/>
                <a:cs typeface="Arial" panose="020B0604020202020204" pitchFamily="34" charset="0"/>
              </a:rPr>
              <a:t>bénévoles</a:t>
            </a:r>
            <a:r>
              <a:rPr lang="en-US" sz="2600" dirty="0" smtClean="0">
                <a:latin typeface="Arial" panose="020B0604020202020204" pitchFamily="34" charset="0"/>
                <a:cs typeface="Arial" panose="020B0604020202020204" pitchFamily="34" charset="0"/>
              </a:rPr>
              <a:t>)</a:t>
            </a:r>
            <a:endParaRPr lang="en-US" sz="2600" dirty="0">
              <a:latin typeface="Arial" panose="020B0604020202020204" pitchFamily="34" charset="0"/>
              <a:cs typeface="Arial" panose="020B0604020202020204" pitchFamily="34" charset="0"/>
            </a:endParaRPr>
          </a:p>
          <a:p>
            <a:pPr>
              <a:buFont typeface="Wingdings" panose="05000000000000000000" pitchFamily="2" charset="2"/>
              <a:buChar char="q"/>
            </a:pPr>
            <a:r>
              <a:rPr lang="en-US" dirty="0" err="1"/>
              <a:t>V</a:t>
            </a:r>
            <a:r>
              <a:rPr lang="en-US" dirty="0" err="1" smtClean="0">
                <a:latin typeface="Arial" panose="020B0604020202020204" pitchFamily="34" charset="0"/>
                <a:cs typeface="Arial" panose="020B0604020202020204" pitchFamily="34" charset="0"/>
              </a:rPr>
              <a:t>otre</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équipe</a:t>
            </a:r>
            <a:r>
              <a:rPr lang="en-US" dirty="0" smtClean="0">
                <a:latin typeface="Arial" panose="020B0604020202020204" pitchFamily="34" charset="0"/>
                <a:cs typeface="Arial" panose="020B0604020202020204" pitchFamily="34" charset="0"/>
              </a:rPr>
              <a:t> de </a:t>
            </a:r>
            <a:r>
              <a:rPr lang="en-US" dirty="0" err="1" smtClean="0">
                <a:latin typeface="Arial" panose="020B0604020202020204" pitchFamily="34" charset="0"/>
                <a:cs typeface="Arial" panose="020B0604020202020204" pitchFamily="34" charset="0"/>
              </a:rPr>
              <a:t>campagne</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090143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2BA88CF-4720-A14A-9E4E-CFF0CF4F7BE7}"/>
              </a:ext>
            </a:extLst>
          </p:cNvPr>
          <p:cNvSpPr>
            <a:spLocks noGrp="1"/>
          </p:cNvSpPr>
          <p:nvPr>
            <p:ph type="title"/>
          </p:nvPr>
        </p:nvSpPr>
        <p:spPr/>
        <p:txBody>
          <a:bodyPr/>
          <a:lstStyle/>
          <a:p>
            <a:r>
              <a:rPr lang="en-US" dirty="0" err="1" smtClean="0"/>
              <a:t>Équipe</a:t>
            </a:r>
            <a:r>
              <a:rPr lang="en-US" dirty="0" smtClean="0"/>
              <a:t> </a:t>
            </a:r>
            <a:r>
              <a:rPr lang="en-US" dirty="0" err="1" smtClean="0"/>
              <a:t>d’affichage</a:t>
            </a:r>
            <a:endParaRPr lang="en-US" dirty="0"/>
          </a:p>
        </p:txBody>
      </p:sp>
      <p:sp>
        <p:nvSpPr>
          <p:cNvPr id="3" name="Content Placeholder 2">
            <a:extLst>
              <a:ext uri="{FF2B5EF4-FFF2-40B4-BE49-F238E27FC236}">
                <a16:creationId xmlns:a16="http://schemas.microsoft.com/office/drawing/2014/main" xmlns="" id="{21579A5A-2C97-664D-9DFA-E48D06C9AA9B}"/>
              </a:ext>
            </a:extLst>
          </p:cNvPr>
          <p:cNvSpPr>
            <a:spLocks noGrp="1"/>
          </p:cNvSpPr>
          <p:nvPr>
            <p:ph idx="1"/>
          </p:nvPr>
        </p:nvSpPr>
        <p:spPr/>
        <p:txBody>
          <a:bodyPr/>
          <a:lstStyle/>
          <a:p>
            <a:pPr marL="0" indent="0">
              <a:buNone/>
            </a:pPr>
            <a:r>
              <a:rPr lang="fr-CA" sz="2800" dirty="0" smtClean="0"/>
              <a:t>Chargée </a:t>
            </a:r>
            <a:r>
              <a:rPr lang="fr-CA" sz="2800" dirty="0"/>
              <a:t>de faire en sorte que des affiches soient placées sur des parterres de partisans, dans les espaces publics où c’est permis, de réparer et de remplacer les affiches endommagées ou vandalisées. </a:t>
            </a:r>
            <a:endParaRPr lang="en-US" dirty="0"/>
          </a:p>
        </p:txBody>
      </p:sp>
    </p:spTree>
    <p:extLst>
      <p:ext uri="{BB962C8B-B14F-4D97-AF65-F5344CB8AC3E}">
        <p14:creationId xmlns:p14="http://schemas.microsoft.com/office/powerpoint/2010/main" val="129762258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xmlns="" id="{B1C1549C-F1CA-744A-AFD5-A4AD709099DB}"/>
              </a:ext>
            </a:extLst>
          </p:cNvPr>
          <p:cNvGraphicFramePr>
            <a:graphicFrameLocks noGrp="1"/>
          </p:cNvGraphicFramePr>
          <p:nvPr>
            <p:ph idx="1"/>
            <p:extLst>
              <p:ext uri="{D42A27DB-BD31-4B8C-83A1-F6EECF244321}">
                <p14:modId xmlns:p14="http://schemas.microsoft.com/office/powerpoint/2010/main" val="3394907177"/>
              </p:ext>
            </p:extLst>
          </p:nvPr>
        </p:nvGraphicFramePr>
        <p:xfrm>
          <a:off x="838200" y="1825625"/>
          <a:ext cx="10515600" cy="1733121"/>
        </p:xfrm>
        <a:graphic>
          <a:graphicData uri="http://schemas.openxmlformats.org/drawingml/2006/table">
            <a:tbl>
              <a:tblPr firstRow="1" bandRow="1">
                <a:tableStyleId>{F2DE63D5-997A-4646-A377-4702673A728D}</a:tableStyleId>
              </a:tblPr>
              <a:tblGrid>
                <a:gridCol w="5257800">
                  <a:extLst>
                    <a:ext uri="{9D8B030D-6E8A-4147-A177-3AD203B41FA5}">
                      <a16:colId xmlns:a16="http://schemas.microsoft.com/office/drawing/2014/main" xmlns="" val="2941363880"/>
                    </a:ext>
                  </a:extLst>
                </a:gridCol>
                <a:gridCol w="5257800">
                  <a:extLst>
                    <a:ext uri="{9D8B030D-6E8A-4147-A177-3AD203B41FA5}">
                      <a16:colId xmlns:a16="http://schemas.microsoft.com/office/drawing/2014/main" xmlns="" val="3073241129"/>
                    </a:ext>
                  </a:extLst>
                </a:gridCol>
              </a:tblGrid>
              <a:tr h="563348">
                <a:tc>
                  <a:txBody>
                    <a:bodyPr/>
                    <a:lstStyle/>
                    <a:p>
                      <a:pPr algn="ctr"/>
                      <a:r>
                        <a:rPr lang="en-US" sz="2000" b="1" i="0" dirty="0" smtClean="0">
                          <a:latin typeface="Arial" panose="020B0604020202020204" pitchFamily="34" charset="0"/>
                          <a:cs typeface="Arial" panose="020B0604020202020204" pitchFamily="34" charset="0"/>
                        </a:rPr>
                        <a:t>Nouveau</a:t>
                      </a:r>
                      <a:r>
                        <a:rPr lang="en-US" sz="2000" b="1" i="0" baseline="0" dirty="0" smtClean="0">
                          <a:latin typeface="Arial" panose="020B0604020202020204" pitchFamily="34" charset="0"/>
                          <a:cs typeface="Arial" panose="020B0604020202020204" pitchFamily="34" charset="0"/>
                        </a:rPr>
                        <a:t> </a:t>
                      </a:r>
                      <a:r>
                        <a:rPr lang="en-US" sz="2000" b="1" i="0" baseline="0" dirty="0" err="1" smtClean="0">
                          <a:latin typeface="Arial" panose="020B0604020202020204" pitchFamily="34" charset="0"/>
                          <a:cs typeface="Arial" panose="020B0604020202020204" pitchFamily="34" charset="0"/>
                        </a:rPr>
                        <a:t>média</a:t>
                      </a:r>
                      <a:endParaRPr lang="en-US" sz="2000" b="1" i="0" dirty="0">
                        <a:latin typeface="Arial" panose="020B0604020202020204" pitchFamily="34" charset="0"/>
                        <a:cs typeface="Arial" panose="020B0604020202020204" pitchFamily="34" charset="0"/>
                      </a:endParaRPr>
                    </a:p>
                  </a:txBody>
                  <a:tcPr anchor="ctr">
                    <a:lnL w="12700" cap="flat" cmpd="sng" algn="ctr">
                      <a:solidFill>
                        <a:srgbClr val="A66BA9"/>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rgbClr val="A66BA9"/>
                      </a:solidFill>
                      <a:prstDash val="solid"/>
                      <a:round/>
                      <a:headEnd type="none" w="med" len="med"/>
                      <a:tailEnd type="none" w="med" len="med"/>
                    </a:lnT>
                    <a:lnB w="12700" cap="flat" cmpd="sng" algn="ctr">
                      <a:solidFill>
                        <a:srgbClr val="A66BA9"/>
                      </a:solidFill>
                      <a:prstDash val="solid"/>
                      <a:round/>
                      <a:headEnd type="none" w="med" len="med"/>
                      <a:tailEnd type="none" w="med" len="med"/>
                    </a:lnB>
                    <a:solidFill>
                      <a:srgbClr val="781D7D"/>
                    </a:solidFill>
                  </a:tcPr>
                </a:tc>
                <a:tc>
                  <a:txBody>
                    <a:bodyPr/>
                    <a:lstStyle/>
                    <a:p>
                      <a:pPr algn="ctr"/>
                      <a:r>
                        <a:rPr lang="en-US" sz="2000" b="1" i="0" dirty="0" err="1" smtClean="0">
                          <a:latin typeface="Arial" panose="020B0604020202020204" pitchFamily="34" charset="0"/>
                          <a:cs typeface="Arial" panose="020B0604020202020204" pitchFamily="34" charset="0"/>
                        </a:rPr>
                        <a:t>Média</a:t>
                      </a:r>
                      <a:r>
                        <a:rPr lang="en-US" sz="2000" b="1" i="0" dirty="0" smtClean="0">
                          <a:latin typeface="Arial" panose="020B0604020202020204" pitchFamily="34" charset="0"/>
                          <a:cs typeface="Arial" panose="020B0604020202020204" pitchFamily="34" charset="0"/>
                        </a:rPr>
                        <a:t> </a:t>
                      </a:r>
                      <a:r>
                        <a:rPr lang="en-US" sz="2000" b="1" i="0" dirty="0" err="1" smtClean="0">
                          <a:latin typeface="Arial" panose="020B0604020202020204" pitchFamily="34" charset="0"/>
                          <a:cs typeface="Arial" panose="020B0604020202020204" pitchFamily="34" charset="0"/>
                        </a:rPr>
                        <a:t>traditionnel</a:t>
                      </a:r>
                      <a:endParaRPr lang="en-US" sz="2000" b="1" i="0" dirty="0">
                        <a:latin typeface="Arial" panose="020B0604020202020204" pitchFamily="34" charset="0"/>
                        <a:cs typeface="Arial" panose="020B0604020202020204" pitchFamily="34" charset="0"/>
                      </a:endParaRPr>
                    </a:p>
                  </a:txBody>
                  <a:tcPr anchor="ctr">
                    <a:lnL w="9525" cap="flat" cmpd="sng" algn="ctr">
                      <a:solidFill>
                        <a:schemeClr val="bg1">
                          <a:lumMod val="75000"/>
                        </a:schemeClr>
                      </a:solidFill>
                      <a:prstDash val="solid"/>
                      <a:round/>
                      <a:headEnd type="none" w="med" len="med"/>
                      <a:tailEnd type="none" w="med" len="med"/>
                    </a:lnL>
                    <a:lnR w="12700" cap="flat" cmpd="sng" algn="ctr">
                      <a:solidFill>
                        <a:srgbClr val="A66BA9"/>
                      </a:solidFill>
                      <a:prstDash val="solid"/>
                      <a:round/>
                      <a:headEnd type="none" w="med" len="med"/>
                      <a:tailEnd type="none" w="med" len="med"/>
                    </a:lnR>
                    <a:lnT w="12700" cap="flat" cmpd="sng" algn="ctr">
                      <a:solidFill>
                        <a:srgbClr val="A66BA9"/>
                      </a:solidFill>
                      <a:prstDash val="solid"/>
                      <a:round/>
                      <a:headEnd type="none" w="med" len="med"/>
                      <a:tailEnd type="none" w="med" len="med"/>
                    </a:lnT>
                    <a:lnB w="12700" cap="flat" cmpd="sng" algn="ctr">
                      <a:solidFill>
                        <a:srgbClr val="A66BA9"/>
                      </a:solidFill>
                      <a:prstDash val="solid"/>
                      <a:round/>
                      <a:headEnd type="none" w="med" len="med"/>
                      <a:tailEnd type="none" w="med" len="med"/>
                    </a:lnB>
                    <a:solidFill>
                      <a:srgbClr val="781D7D"/>
                    </a:solidFill>
                  </a:tcPr>
                </a:tc>
                <a:extLst>
                  <a:ext uri="{0D108BD9-81ED-4DB2-BD59-A6C34878D82A}">
                    <a16:rowId xmlns:a16="http://schemas.microsoft.com/office/drawing/2014/main" xmlns="" val="1090519781"/>
                  </a:ext>
                </a:extLst>
              </a:tr>
              <a:tr h="1169773">
                <a:tc>
                  <a:txBody>
                    <a:bodyPr/>
                    <a:lstStyle/>
                    <a:p>
                      <a:pPr marL="285750" indent="-285750">
                        <a:spcAft>
                          <a:spcPts val="600"/>
                        </a:spcAft>
                        <a:buFont typeface="Wingdings" panose="05000000000000000000" pitchFamily="2" charset="2"/>
                        <a:buChar char="§"/>
                      </a:pPr>
                      <a:r>
                        <a:rPr lang="en-US" b="0" i="0" dirty="0" err="1" smtClean="0">
                          <a:latin typeface="Arial" panose="020B0604020202020204" pitchFamily="34" charset="0"/>
                          <a:cs typeface="Arial" panose="020B0604020202020204" pitchFamily="34" charset="0"/>
                        </a:rPr>
                        <a:t>Médias</a:t>
                      </a:r>
                      <a:r>
                        <a:rPr lang="en-US" b="0" i="0" dirty="0" smtClean="0">
                          <a:latin typeface="Arial" panose="020B0604020202020204" pitchFamily="34" charset="0"/>
                          <a:cs typeface="Arial" panose="020B0604020202020204" pitchFamily="34" charset="0"/>
                        </a:rPr>
                        <a:t> </a:t>
                      </a:r>
                      <a:r>
                        <a:rPr lang="en-US" b="0" i="0" dirty="0" err="1" smtClean="0">
                          <a:latin typeface="Arial" panose="020B0604020202020204" pitchFamily="34" charset="0"/>
                          <a:cs typeface="Arial" panose="020B0604020202020204" pitchFamily="34" charset="0"/>
                        </a:rPr>
                        <a:t>sociaux</a:t>
                      </a:r>
                      <a:endParaRPr lang="en-US" b="0" i="0" dirty="0">
                        <a:latin typeface="Arial" panose="020B0604020202020204" pitchFamily="34" charset="0"/>
                        <a:cs typeface="Arial" panose="020B0604020202020204" pitchFamily="34" charset="0"/>
                      </a:endParaRPr>
                    </a:p>
                    <a:p>
                      <a:pPr marL="285750" indent="-285750">
                        <a:spcAft>
                          <a:spcPts val="600"/>
                        </a:spcAft>
                        <a:buFont typeface="Wingdings" panose="05000000000000000000" pitchFamily="2" charset="2"/>
                        <a:buChar char="§"/>
                      </a:pPr>
                      <a:r>
                        <a:rPr lang="en-US" b="0" i="0" dirty="0" err="1" smtClean="0">
                          <a:latin typeface="Arial" panose="020B0604020202020204" pitchFamily="34" charset="0"/>
                          <a:cs typeface="Arial" panose="020B0604020202020204" pitchFamily="34" charset="0"/>
                        </a:rPr>
                        <a:t>Publicité</a:t>
                      </a:r>
                      <a:r>
                        <a:rPr lang="en-US" b="0" i="0" baseline="0" dirty="0" smtClean="0">
                          <a:latin typeface="Arial" panose="020B0604020202020204" pitchFamily="34" charset="0"/>
                          <a:cs typeface="Arial" panose="020B0604020202020204" pitchFamily="34" charset="0"/>
                        </a:rPr>
                        <a:t> </a:t>
                      </a:r>
                      <a:r>
                        <a:rPr lang="en-US" b="0" i="0" baseline="0" dirty="0" err="1" smtClean="0">
                          <a:latin typeface="Arial" panose="020B0604020202020204" pitchFamily="34" charset="0"/>
                          <a:cs typeface="Arial" panose="020B0604020202020204" pitchFamily="34" charset="0"/>
                        </a:rPr>
                        <a:t>numérique</a:t>
                      </a:r>
                      <a:endParaRPr lang="en-US" b="0" i="0" dirty="0">
                        <a:latin typeface="Arial" panose="020B0604020202020204" pitchFamily="34" charset="0"/>
                        <a:cs typeface="Arial" panose="020B0604020202020204" pitchFamily="34" charset="0"/>
                      </a:endParaRPr>
                    </a:p>
                    <a:p>
                      <a:pPr marL="285750" indent="-285750">
                        <a:spcAft>
                          <a:spcPts val="600"/>
                        </a:spcAft>
                        <a:buFont typeface="Wingdings" panose="05000000000000000000" pitchFamily="2" charset="2"/>
                        <a:buChar char="§"/>
                      </a:pPr>
                      <a:r>
                        <a:rPr lang="en-US" b="0" i="0" dirty="0" err="1" smtClean="0">
                          <a:latin typeface="Arial" panose="020B0604020202020204" pitchFamily="34" charset="0"/>
                          <a:cs typeface="Arial" panose="020B0604020202020204" pitchFamily="34" charset="0"/>
                        </a:rPr>
                        <a:t>Vidéos</a:t>
                      </a:r>
                      <a:endParaRPr lang="en-US" b="0" i="0" dirty="0">
                        <a:latin typeface="Arial" panose="020B0604020202020204" pitchFamily="34" charset="0"/>
                        <a:cs typeface="Arial" panose="020B0604020202020204" pitchFamily="34" charset="0"/>
                      </a:endParaRPr>
                    </a:p>
                  </a:txBody>
                  <a:tcPr>
                    <a:lnL w="12700" cap="flat" cmpd="sng" algn="ctr">
                      <a:solidFill>
                        <a:srgbClr val="A66BA9"/>
                      </a:solidFill>
                      <a:prstDash val="solid"/>
                      <a:round/>
                      <a:headEnd type="none" w="med" len="med"/>
                      <a:tailEnd type="none" w="med" len="med"/>
                    </a:lnL>
                    <a:lnR w="12700" cap="flat" cmpd="sng" algn="ctr">
                      <a:solidFill>
                        <a:srgbClr val="A66BA9"/>
                      </a:solidFill>
                      <a:prstDash val="solid"/>
                      <a:round/>
                      <a:headEnd type="none" w="med" len="med"/>
                      <a:tailEnd type="none" w="med" len="med"/>
                    </a:lnR>
                    <a:lnT w="12700" cap="flat" cmpd="sng" algn="ctr">
                      <a:solidFill>
                        <a:srgbClr val="A66BA9"/>
                      </a:solidFill>
                      <a:prstDash val="solid"/>
                      <a:round/>
                      <a:headEnd type="none" w="med" len="med"/>
                      <a:tailEnd type="none" w="med" len="med"/>
                    </a:lnT>
                    <a:lnB w="12700" cap="flat" cmpd="sng" algn="ctr">
                      <a:solidFill>
                        <a:srgbClr val="A66BA9"/>
                      </a:solidFill>
                      <a:prstDash val="solid"/>
                      <a:round/>
                      <a:headEnd type="none" w="med" len="med"/>
                      <a:tailEnd type="none" w="med" len="med"/>
                    </a:lnB>
                  </a:tcPr>
                </a:tc>
                <a:tc>
                  <a:txBody>
                    <a:bodyPr/>
                    <a:lstStyle/>
                    <a:p>
                      <a:pPr marL="285750" indent="-285750">
                        <a:spcAft>
                          <a:spcPts val="600"/>
                        </a:spcAft>
                        <a:buFont typeface="Wingdings" panose="05000000000000000000" pitchFamily="2" charset="2"/>
                        <a:buChar char="§"/>
                      </a:pPr>
                      <a:r>
                        <a:rPr lang="en-US" b="0" i="0" dirty="0" err="1" smtClean="0">
                          <a:latin typeface="Arial" panose="020B0604020202020204" pitchFamily="34" charset="0"/>
                          <a:cs typeface="Arial" panose="020B0604020202020204" pitchFamily="34" charset="0"/>
                        </a:rPr>
                        <a:t>Publipostage</a:t>
                      </a:r>
                      <a:endParaRPr lang="en-US" b="0" i="0" dirty="0">
                        <a:latin typeface="Arial" panose="020B0604020202020204" pitchFamily="34" charset="0"/>
                        <a:cs typeface="Arial" panose="020B0604020202020204" pitchFamily="34" charset="0"/>
                      </a:endParaRPr>
                    </a:p>
                    <a:p>
                      <a:pPr marL="285750" indent="-285750">
                        <a:spcAft>
                          <a:spcPts val="600"/>
                        </a:spcAft>
                        <a:buFont typeface="Wingdings" panose="05000000000000000000" pitchFamily="2" charset="2"/>
                        <a:buChar char="§"/>
                      </a:pPr>
                      <a:r>
                        <a:rPr lang="en-US" b="0" i="0" dirty="0">
                          <a:latin typeface="Arial" panose="020B0604020202020204" pitchFamily="34" charset="0"/>
                          <a:cs typeface="Arial" panose="020B0604020202020204" pitchFamily="34" charset="0"/>
                        </a:rPr>
                        <a:t>TV, radio, </a:t>
                      </a:r>
                      <a:r>
                        <a:rPr lang="en-US" b="0" i="0" dirty="0" err="1" smtClean="0">
                          <a:latin typeface="Arial" panose="020B0604020202020204" pitchFamily="34" charset="0"/>
                          <a:cs typeface="Arial" panose="020B0604020202020204" pitchFamily="34" charset="0"/>
                        </a:rPr>
                        <a:t>journaux</a:t>
                      </a:r>
                      <a:endParaRPr lang="en-US" b="0" i="0" dirty="0">
                        <a:latin typeface="Arial" panose="020B0604020202020204" pitchFamily="34" charset="0"/>
                        <a:cs typeface="Arial" panose="020B0604020202020204" pitchFamily="34" charset="0"/>
                      </a:endParaRPr>
                    </a:p>
                    <a:p>
                      <a:pPr marL="285750" indent="-285750">
                        <a:spcAft>
                          <a:spcPts val="600"/>
                        </a:spcAft>
                        <a:buFont typeface="Wingdings" panose="05000000000000000000" pitchFamily="2" charset="2"/>
                        <a:buChar char="§"/>
                      </a:pPr>
                      <a:r>
                        <a:rPr lang="en-US" b="0" i="0" dirty="0" err="1" smtClean="0">
                          <a:latin typeface="Arial" panose="020B0604020202020204" pitchFamily="34" charset="0"/>
                          <a:cs typeface="Arial" panose="020B0604020202020204" pitchFamily="34" charset="0"/>
                        </a:rPr>
                        <a:t>Discours</a:t>
                      </a:r>
                      <a:r>
                        <a:rPr lang="en-US" b="0" i="0" dirty="0" smtClean="0">
                          <a:latin typeface="Arial" panose="020B0604020202020204" pitchFamily="34" charset="0"/>
                          <a:cs typeface="Arial" panose="020B0604020202020204" pitchFamily="34" charset="0"/>
                        </a:rPr>
                        <a:t>, allocutions, </a:t>
                      </a:r>
                      <a:r>
                        <a:rPr lang="en-US" b="0" i="0" dirty="0" err="1" smtClean="0">
                          <a:latin typeface="Arial" panose="020B0604020202020204" pitchFamily="34" charset="0"/>
                          <a:cs typeface="Arial" panose="020B0604020202020204" pitchFamily="34" charset="0"/>
                        </a:rPr>
                        <a:t>débats</a:t>
                      </a:r>
                      <a:endParaRPr lang="en-US" b="0" i="0" dirty="0">
                        <a:latin typeface="Arial" panose="020B0604020202020204" pitchFamily="34" charset="0"/>
                        <a:cs typeface="Arial" panose="020B0604020202020204" pitchFamily="34" charset="0"/>
                      </a:endParaRPr>
                    </a:p>
                  </a:txBody>
                  <a:tcPr>
                    <a:lnL w="12700" cap="flat" cmpd="sng" algn="ctr">
                      <a:solidFill>
                        <a:srgbClr val="A66BA9"/>
                      </a:solidFill>
                      <a:prstDash val="solid"/>
                      <a:round/>
                      <a:headEnd type="none" w="med" len="med"/>
                      <a:tailEnd type="none" w="med" len="med"/>
                    </a:lnL>
                    <a:lnR w="12700" cap="flat" cmpd="sng" algn="ctr">
                      <a:solidFill>
                        <a:srgbClr val="A66BA9"/>
                      </a:solidFill>
                      <a:prstDash val="solid"/>
                      <a:round/>
                      <a:headEnd type="none" w="med" len="med"/>
                      <a:tailEnd type="none" w="med" len="med"/>
                    </a:lnR>
                    <a:lnT w="12700" cap="flat" cmpd="sng" algn="ctr">
                      <a:solidFill>
                        <a:srgbClr val="A66BA9"/>
                      </a:solidFill>
                      <a:prstDash val="solid"/>
                      <a:round/>
                      <a:headEnd type="none" w="med" len="med"/>
                      <a:tailEnd type="none" w="med" len="med"/>
                    </a:lnT>
                    <a:lnB w="12700" cap="flat" cmpd="sng" algn="ctr">
                      <a:solidFill>
                        <a:srgbClr val="A66BA9"/>
                      </a:solidFill>
                      <a:prstDash val="solid"/>
                      <a:round/>
                      <a:headEnd type="none" w="med" len="med"/>
                      <a:tailEnd type="none" w="med" len="med"/>
                    </a:lnB>
                  </a:tcPr>
                </a:tc>
                <a:extLst>
                  <a:ext uri="{0D108BD9-81ED-4DB2-BD59-A6C34878D82A}">
                    <a16:rowId xmlns:a16="http://schemas.microsoft.com/office/drawing/2014/main" xmlns="" val="3329422921"/>
                  </a:ext>
                </a:extLst>
              </a:tr>
            </a:tbl>
          </a:graphicData>
        </a:graphic>
      </p:graphicFrame>
      <p:sp>
        <p:nvSpPr>
          <p:cNvPr id="7" name="Title 1">
            <a:extLst>
              <a:ext uri="{FF2B5EF4-FFF2-40B4-BE49-F238E27FC236}">
                <a16:creationId xmlns:a16="http://schemas.microsoft.com/office/drawing/2014/main" xmlns="" id="{8861C1DB-FE9B-E145-82E8-F10166320263}"/>
              </a:ext>
            </a:extLst>
          </p:cNvPr>
          <p:cNvSpPr>
            <a:spLocks noGrp="1"/>
          </p:cNvSpPr>
          <p:nvPr>
            <p:ph type="title"/>
          </p:nvPr>
        </p:nvSpPr>
        <p:spPr>
          <a:xfrm>
            <a:off x="838200" y="365128"/>
            <a:ext cx="10515600" cy="1050462"/>
          </a:xfrm>
        </p:spPr>
        <p:txBody>
          <a:bodyPr/>
          <a:lstStyle/>
          <a:p>
            <a:r>
              <a:rPr lang="en-US" dirty="0" smtClean="0"/>
              <a:t>Communications</a:t>
            </a:r>
            <a:endParaRPr lang="en-US" dirty="0"/>
          </a:p>
        </p:txBody>
      </p:sp>
    </p:spTree>
    <p:extLst>
      <p:ext uri="{BB962C8B-B14F-4D97-AF65-F5344CB8AC3E}">
        <p14:creationId xmlns:p14="http://schemas.microsoft.com/office/powerpoint/2010/main" val="401942855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968826" y="1741714"/>
            <a:ext cx="7968342" cy="3864429"/>
          </a:xfrm>
          <a:prstGeom prst="rect">
            <a:avLst/>
          </a:prstGeom>
          <a:gradFill flip="none" rotWithShape="1">
            <a:gsLst>
              <a:gs pos="0">
                <a:srgbClr val="A66BA9">
                  <a:tint val="66000"/>
                  <a:satMod val="160000"/>
                </a:srgbClr>
              </a:gs>
              <a:gs pos="50000">
                <a:srgbClr val="A66BA9">
                  <a:tint val="44500"/>
                  <a:satMod val="160000"/>
                </a:srgbClr>
              </a:gs>
              <a:gs pos="100000">
                <a:srgbClr val="A66BA9">
                  <a:tint val="23500"/>
                  <a:satMod val="160000"/>
                </a:srgb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 name="Title 1">
            <a:extLst>
              <a:ext uri="{FF2B5EF4-FFF2-40B4-BE49-F238E27FC236}">
                <a16:creationId xmlns:a16="http://schemas.microsoft.com/office/drawing/2014/main" xmlns="" id="{801F5E5C-BA5C-684A-A121-5822D247946E}"/>
              </a:ext>
            </a:extLst>
          </p:cNvPr>
          <p:cNvSpPr>
            <a:spLocks noGrp="1"/>
          </p:cNvSpPr>
          <p:nvPr>
            <p:ph type="title"/>
          </p:nvPr>
        </p:nvSpPr>
        <p:spPr/>
        <p:txBody>
          <a:bodyPr/>
          <a:lstStyle/>
          <a:p>
            <a:r>
              <a:rPr lang="en-US" dirty="0" smtClean="0"/>
              <a:t>Équipe de </a:t>
            </a:r>
            <a:r>
              <a:rPr lang="en-US" dirty="0" err="1" smtClean="0"/>
              <a:t>solliciteurs</a:t>
            </a:r>
            <a:endParaRPr lang="en-US" dirty="0"/>
          </a:p>
        </p:txBody>
      </p:sp>
      <p:sp>
        <p:nvSpPr>
          <p:cNvPr id="4" name="Rectangle 3"/>
          <p:cNvSpPr/>
          <p:nvPr/>
        </p:nvSpPr>
        <p:spPr>
          <a:xfrm>
            <a:off x="1175653" y="1975759"/>
            <a:ext cx="3537857" cy="1344384"/>
          </a:xfrm>
          <a:prstGeom prst="rect">
            <a:avLst/>
          </a:prstGeom>
          <a:solidFill>
            <a:schemeClr val="bg1"/>
          </a:solid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rPr>
              <a:t>Porte-à-</a:t>
            </a:r>
            <a:r>
              <a:rPr lang="en-US" sz="3200" dirty="0" err="1" smtClean="0">
                <a:solidFill>
                  <a:schemeClr val="tx1"/>
                </a:solidFill>
              </a:rPr>
              <a:t>porte</a:t>
            </a:r>
            <a:endParaRPr lang="en-US" sz="3200" dirty="0">
              <a:solidFill>
                <a:schemeClr val="tx1"/>
              </a:solidFill>
            </a:endParaRPr>
          </a:p>
        </p:txBody>
      </p:sp>
      <p:sp>
        <p:nvSpPr>
          <p:cNvPr id="6" name="Rectangle 5"/>
          <p:cNvSpPr/>
          <p:nvPr/>
        </p:nvSpPr>
        <p:spPr>
          <a:xfrm>
            <a:off x="5159824" y="1975759"/>
            <a:ext cx="3537857" cy="1344384"/>
          </a:xfrm>
          <a:prstGeom prst="rect">
            <a:avLst/>
          </a:prstGeom>
          <a:solidFill>
            <a:schemeClr val="bg1"/>
          </a:solid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solidFill>
                  <a:schemeClr val="tx1"/>
                </a:solidFill>
              </a:rPr>
              <a:t>Priorité</a:t>
            </a:r>
            <a:endParaRPr lang="en-US" sz="3200" dirty="0">
              <a:solidFill>
                <a:schemeClr val="tx1"/>
              </a:solidFill>
            </a:endParaRPr>
          </a:p>
        </p:txBody>
      </p:sp>
      <p:sp>
        <p:nvSpPr>
          <p:cNvPr id="7" name="Rectangle 6"/>
          <p:cNvSpPr/>
          <p:nvPr/>
        </p:nvSpPr>
        <p:spPr>
          <a:xfrm>
            <a:off x="1175652" y="3902530"/>
            <a:ext cx="3537857" cy="1344384"/>
          </a:xfrm>
          <a:prstGeom prst="rect">
            <a:avLst/>
          </a:prstGeom>
          <a:solidFill>
            <a:schemeClr val="bg1"/>
          </a:solid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solidFill>
                  <a:schemeClr val="tx1"/>
                </a:solidFill>
              </a:rPr>
              <a:t>Prendre</a:t>
            </a:r>
            <a:r>
              <a:rPr lang="en-US" sz="3200" dirty="0" smtClean="0">
                <a:solidFill>
                  <a:schemeClr val="tx1"/>
                </a:solidFill>
              </a:rPr>
              <a:t> note</a:t>
            </a:r>
            <a:endParaRPr lang="en-US" sz="3200" dirty="0">
              <a:solidFill>
                <a:schemeClr val="tx1"/>
              </a:solidFill>
            </a:endParaRPr>
          </a:p>
        </p:txBody>
      </p:sp>
      <p:sp>
        <p:nvSpPr>
          <p:cNvPr id="8" name="Rectangle 7"/>
          <p:cNvSpPr/>
          <p:nvPr/>
        </p:nvSpPr>
        <p:spPr>
          <a:xfrm>
            <a:off x="5159823" y="3902530"/>
            <a:ext cx="3537857" cy="1344384"/>
          </a:xfrm>
          <a:prstGeom prst="rect">
            <a:avLst/>
          </a:prstGeom>
          <a:solidFill>
            <a:schemeClr val="bg1"/>
          </a:solid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rPr>
              <a:t>Persuader les </a:t>
            </a:r>
            <a:r>
              <a:rPr lang="en-US" sz="3200" dirty="0" err="1" smtClean="0">
                <a:solidFill>
                  <a:schemeClr val="tx1"/>
                </a:solidFill>
              </a:rPr>
              <a:t>électeurs</a:t>
            </a:r>
            <a:endParaRPr lang="en-US" sz="3200" dirty="0">
              <a:solidFill>
                <a:schemeClr val="tx1"/>
              </a:solidFill>
            </a:endParaRPr>
          </a:p>
        </p:txBody>
      </p:sp>
    </p:spTree>
    <p:extLst>
      <p:ext uri="{BB962C8B-B14F-4D97-AF65-F5344CB8AC3E}">
        <p14:creationId xmlns:p14="http://schemas.microsoft.com/office/powerpoint/2010/main" val="214712685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4AA4013-CF57-CB4D-AAB8-93CEE9A99765}"/>
              </a:ext>
            </a:extLst>
          </p:cNvPr>
          <p:cNvSpPr>
            <a:spLocks noGrp="1"/>
          </p:cNvSpPr>
          <p:nvPr>
            <p:ph type="title"/>
          </p:nvPr>
        </p:nvSpPr>
        <p:spPr/>
        <p:txBody>
          <a:bodyPr/>
          <a:lstStyle/>
          <a:p>
            <a:r>
              <a:rPr lang="en-US" dirty="0" smtClean="0"/>
              <a:t>Gestion des </a:t>
            </a:r>
            <a:r>
              <a:rPr lang="en-US" dirty="0" err="1" smtClean="0"/>
              <a:t>données</a:t>
            </a:r>
            <a:endParaRPr lang="en-US" dirty="0"/>
          </a:p>
        </p:txBody>
      </p:sp>
      <p:sp>
        <p:nvSpPr>
          <p:cNvPr id="3" name="Content Placeholder 2">
            <a:extLst>
              <a:ext uri="{FF2B5EF4-FFF2-40B4-BE49-F238E27FC236}">
                <a16:creationId xmlns:a16="http://schemas.microsoft.com/office/drawing/2014/main" xmlns="" id="{FC9AC54B-F304-3E40-90B0-F324BE37608B}"/>
              </a:ext>
            </a:extLst>
          </p:cNvPr>
          <p:cNvSpPr>
            <a:spLocks noGrp="1"/>
          </p:cNvSpPr>
          <p:nvPr>
            <p:ph idx="1"/>
          </p:nvPr>
        </p:nvSpPr>
        <p:spPr/>
        <p:txBody>
          <a:bodyPr/>
          <a:lstStyle/>
          <a:p>
            <a:pPr>
              <a:buFont typeface="Wingdings" panose="05000000000000000000" pitchFamily="2" charset="2"/>
              <a:buChar char="q"/>
            </a:pPr>
            <a:r>
              <a:rPr lang="fr-CA" dirty="0" smtClean="0"/>
              <a:t>Organiser et emmagasiner les renseignements recueillis sur les candidats que les électeurs ont l’intention d’appuyer </a:t>
            </a:r>
          </a:p>
          <a:p>
            <a:pPr>
              <a:buFont typeface="Wingdings" panose="05000000000000000000" pitchFamily="2" charset="2"/>
              <a:buChar char="q"/>
            </a:pPr>
            <a:endParaRPr lang="fr-CA" dirty="0" smtClean="0"/>
          </a:p>
          <a:p>
            <a:pPr>
              <a:buFont typeface="Wingdings" panose="05000000000000000000" pitchFamily="2" charset="2"/>
              <a:buChar char="q"/>
            </a:pPr>
            <a:r>
              <a:rPr lang="fr-CA" dirty="0" smtClean="0"/>
              <a:t>Requiert des ressources humaines et technologiques</a:t>
            </a:r>
          </a:p>
          <a:p>
            <a:pPr marL="0" indent="0">
              <a:buNone/>
            </a:pPr>
            <a:endParaRPr lang="fr-CA" dirty="0" smtClean="0"/>
          </a:p>
          <a:p>
            <a:pPr>
              <a:buFont typeface="Wingdings" panose="05000000000000000000" pitchFamily="2" charset="2"/>
              <a:buChar char="q"/>
            </a:pPr>
            <a:r>
              <a:rPr lang="fr-CA" dirty="0" smtClean="0"/>
              <a:t>Certains partis ont des systèmes informatiques à leur disposition, comme </a:t>
            </a:r>
            <a:r>
              <a:rPr lang="fr-CA" dirty="0" err="1" smtClean="0"/>
              <a:t>Nationalbuilder</a:t>
            </a:r>
            <a:r>
              <a:rPr lang="fr-CA" dirty="0" smtClean="0"/>
              <a:t>, Blue State Digital, </a:t>
            </a:r>
            <a:r>
              <a:rPr lang="fr-CA" dirty="0" err="1" smtClean="0"/>
              <a:t>NGPVan</a:t>
            </a:r>
            <a:endParaRPr lang="fr-CA" dirty="0"/>
          </a:p>
        </p:txBody>
      </p:sp>
    </p:spTree>
    <p:extLst>
      <p:ext uri="{BB962C8B-B14F-4D97-AF65-F5344CB8AC3E}">
        <p14:creationId xmlns:p14="http://schemas.microsoft.com/office/powerpoint/2010/main" val="417400017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EB9549-E3E8-6B42-83F1-31AEB9B3DDFA}"/>
              </a:ext>
            </a:extLst>
          </p:cNvPr>
          <p:cNvSpPr>
            <a:spLocks noGrp="1"/>
          </p:cNvSpPr>
          <p:nvPr>
            <p:ph type="title"/>
          </p:nvPr>
        </p:nvSpPr>
        <p:spPr/>
        <p:txBody>
          <a:bodyPr/>
          <a:lstStyle/>
          <a:p>
            <a:r>
              <a:rPr lang="en-US" dirty="0" smtClean="0"/>
              <a:t>Incitation à voter</a:t>
            </a:r>
            <a:endParaRPr lang="en-US" dirty="0"/>
          </a:p>
        </p:txBody>
      </p:sp>
      <p:sp>
        <p:nvSpPr>
          <p:cNvPr id="4" name="Rectangle 3"/>
          <p:cNvSpPr/>
          <p:nvPr/>
        </p:nvSpPr>
        <p:spPr>
          <a:xfrm>
            <a:off x="979712" y="1684111"/>
            <a:ext cx="7968342" cy="3864429"/>
          </a:xfrm>
          <a:prstGeom prst="rect">
            <a:avLst/>
          </a:prstGeom>
          <a:gradFill flip="none" rotWithShape="1">
            <a:gsLst>
              <a:gs pos="0">
                <a:srgbClr val="A66BA9">
                  <a:tint val="66000"/>
                  <a:satMod val="160000"/>
                </a:srgbClr>
              </a:gs>
              <a:gs pos="50000">
                <a:srgbClr val="A66BA9">
                  <a:tint val="44500"/>
                  <a:satMod val="160000"/>
                </a:srgbClr>
              </a:gs>
              <a:gs pos="100000">
                <a:srgbClr val="A66BA9">
                  <a:tint val="23500"/>
                  <a:satMod val="160000"/>
                </a:srgb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Rectangle 4"/>
          <p:cNvSpPr/>
          <p:nvPr/>
        </p:nvSpPr>
        <p:spPr>
          <a:xfrm>
            <a:off x="1186539" y="1918156"/>
            <a:ext cx="3537857" cy="1344384"/>
          </a:xfrm>
          <a:prstGeom prst="rect">
            <a:avLst/>
          </a:prstGeom>
          <a:solidFill>
            <a:schemeClr val="bg1"/>
          </a:solid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smtClean="0">
                <a:solidFill>
                  <a:schemeClr val="tx1"/>
                </a:solidFill>
              </a:rPr>
              <a:t>Cueillette</a:t>
            </a:r>
            <a:r>
              <a:rPr lang="en-US" sz="2400" dirty="0" smtClean="0">
                <a:solidFill>
                  <a:schemeClr val="tx1"/>
                </a:solidFill>
              </a:rPr>
              <a:t> </a:t>
            </a:r>
            <a:r>
              <a:rPr lang="en-US" sz="2400" dirty="0" err="1" smtClean="0">
                <a:solidFill>
                  <a:schemeClr val="tx1"/>
                </a:solidFill>
              </a:rPr>
              <a:t>d’engagements</a:t>
            </a:r>
            <a:r>
              <a:rPr lang="en-US" sz="2400" dirty="0" smtClean="0">
                <a:solidFill>
                  <a:schemeClr val="tx1"/>
                </a:solidFill>
              </a:rPr>
              <a:t> de vote</a:t>
            </a:r>
            <a:endParaRPr lang="en-US" sz="2400" dirty="0">
              <a:solidFill>
                <a:schemeClr val="tx1"/>
              </a:solidFill>
            </a:endParaRPr>
          </a:p>
        </p:txBody>
      </p:sp>
      <p:sp>
        <p:nvSpPr>
          <p:cNvPr id="6" name="Rectangle 5"/>
          <p:cNvSpPr/>
          <p:nvPr/>
        </p:nvSpPr>
        <p:spPr>
          <a:xfrm>
            <a:off x="5170710" y="1918156"/>
            <a:ext cx="3537857" cy="1344384"/>
          </a:xfrm>
          <a:prstGeom prst="rect">
            <a:avLst/>
          </a:prstGeom>
          <a:solidFill>
            <a:schemeClr val="bg1"/>
          </a:solid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400" dirty="0" smtClean="0">
                <a:solidFill>
                  <a:schemeClr val="tx1"/>
                </a:solidFill>
              </a:rPr>
              <a:t>Aide </a:t>
            </a:r>
            <a:r>
              <a:rPr lang="fr-CA" sz="2400" dirty="0">
                <a:solidFill>
                  <a:schemeClr val="tx1"/>
                </a:solidFill>
              </a:rPr>
              <a:t>aux électeurs quant à l’évolution de leur intention de vote</a:t>
            </a:r>
            <a:endParaRPr lang="en-US" sz="2400" dirty="0">
              <a:solidFill>
                <a:schemeClr val="tx1"/>
              </a:solidFill>
            </a:endParaRPr>
          </a:p>
        </p:txBody>
      </p:sp>
      <p:sp>
        <p:nvSpPr>
          <p:cNvPr id="7" name="Rectangle 6"/>
          <p:cNvSpPr/>
          <p:nvPr/>
        </p:nvSpPr>
        <p:spPr>
          <a:xfrm>
            <a:off x="1186538" y="3844927"/>
            <a:ext cx="3537857" cy="1344384"/>
          </a:xfrm>
          <a:prstGeom prst="rect">
            <a:avLst/>
          </a:prstGeom>
          <a:solidFill>
            <a:schemeClr val="bg1"/>
          </a:solid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400" dirty="0">
                <a:solidFill>
                  <a:schemeClr val="tx1"/>
                </a:solidFill>
              </a:rPr>
              <a:t>A</a:t>
            </a:r>
            <a:r>
              <a:rPr lang="fr-CA" sz="2400" dirty="0" smtClean="0">
                <a:solidFill>
                  <a:schemeClr val="tx1"/>
                </a:solidFill>
              </a:rPr>
              <a:t>mener </a:t>
            </a:r>
            <a:r>
              <a:rPr lang="fr-CA" sz="2400" dirty="0">
                <a:solidFill>
                  <a:schemeClr val="tx1"/>
                </a:solidFill>
              </a:rPr>
              <a:t>les gens aux bureaux de scrutin </a:t>
            </a:r>
            <a:endParaRPr lang="en-US" sz="2400" dirty="0">
              <a:solidFill>
                <a:schemeClr val="tx1"/>
              </a:solidFill>
            </a:endParaRPr>
          </a:p>
        </p:txBody>
      </p:sp>
      <p:sp>
        <p:nvSpPr>
          <p:cNvPr id="8" name="Rectangle 7"/>
          <p:cNvSpPr/>
          <p:nvPr/>
        </p:nvSpPr>
        <p:spPr>
          <a:xfrm>
            <a:off x="5170709" y="3844927"/>
            <a:ext cx="3537857" cy="1344384"/>
          </a:xfrm>
          <a:prstGeom prst="rect">
            <a:avLst/>
          </a:prstGeom>
          <a:solidFill>
            <a:schemeClr val="bg1"/>
          </a:solid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Rappel aux partisans </a:t>
            </a:r>
            <a:r>
              <a:rPr lang="fr-CA" sz="2400" dirty="0" smtClean="0">
                <a:solidFill>
                  <a:schemeClr val="tx1"/>
                </a:solidFill>
              </a:rPr>
              <a:t>d’aller</a:t>
            </a:r>
            <a:r>
              <a:rPr lang="en-US" sz="2400" dirty="0" smtClean="0">
                <a:solidFill>
                  <a:schemeClr val="tx1"/>
                </a:solidFill>
              </a:rPr>
              <a:t> voter</a:t>
            </a:r>
            <a:endParaRPr lang="en-US" sz="2400" dirty="0">
              <a:solidFill>
                <a:schemeClr val="tx1"/>
              </a:solidFill>
            </a:endParaRPr>
          </a:p>
        </p:txBody>
      </p:sp>
    </p:spTree>
    <p:extLst>
      <p:ext uri="{BB962C8B-B14F-4D97-AF65-F5344CB8AC3E}">
        <p14:creationId xmlns:p14="http://schemas.microsoft.com/office/powerpoint/2010/main" val="396462262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AD19354-0D40-0D4A-B127-FC35366268C4}"/>
              </a:ext>
            </a:extLst>
          </p:cNvPr>
          <p:cNvSpPr>
            <a:spLocks noGrp="1"/>
          </p:cNvSpPr>
          <p:nvPr>
            <p:ph type="title"/>
          </p:nvPr>
        </p:nvSpPr>
        <p:spPr/>
        <p:txBody>
          <a:bodyPr/>
          <a:lstStyle/>
          <a:p>
            <a:r>
              <a:rPr lang="en-US" dirty="0" err="1" smtClean="0"/>
              <a:t>Autres</a:t>
            </a:r>
            <a:r>
              <a:rPr lang="en-US" dirty="0" smtClean="0"/>
              <a:t> </a:t>
            </a:r>
            <a:r>
              <a:rPr lang="en-US" dirty="0" err="1" smtClean="0"/>
              <a:t>rôles</a:t>
            </a:r>
            <a:endParaRPr lang="en-US" dirty="0"/>
          </a:p>
        </p:txBody>
      </p:sp>
      <p:sp>
        <p:nvSpPr>
          <p:cNvPr id="19" name="Rectangle 18"/>
          <p:cNvSpPr/>
          <p:nvPr/>
        </p:nvSpPr>
        <p:spPr>
          <a:xfrm>
            <a:off x="2002970" y="1817724"/>
            <a:ext cx="9350830" cy="740276"/>
          </a:xfrm>
          <a:prstGeom prst="rect">
            <a:avLst/>
          </a:prstGeom>
          <a:no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err="1" smtClean="0">
                <a:solidFill>
                  <a:sysClr val="windowText" lastClr="000000"/>
                </a:solidFill>
                <a:latin typeface="Arial" panose="020B0604020202020204" pitchFamily="34" charset="0"/>
                <a:cs typeface="Arial" panose="020B0604020202020204" pitchFamily="34" charset="0"/>
              </a:rPr>
              <a:t>Directeur</a:t>
            </a:r>
            <a:r>
              <a:rPr lang="en-US" sz="3200" dirty="0" smtClean="0">
                <a:solidFill>
                  <a:sysClr val="windowText" lastClr="000000"/>
                </a:solidFill>
                <a:latin typeface="Arial" panose="020B0604020202020204" pitchFamily="34" charset="0"/>
                <a:cs typeface="Arial" panose="020B0604020202020204" pitchFamily="34" charset="0"/>
              </a:rPr>
              <a:t> de bureau</a:t>
            </a:r>
            <a:endParaRPr lang="en-US" sz="3200" dirty="0">
              <a:solidFill>
                <a:sysClr val="windowText" lastClr="000000"/>
              </a:solidFill>
              <a:latin typeface="Arial" panose="020B0604020202020204" pitchFamily="34" charset="0"/>
              <a:cs typeface="Arial" panose="020B0604020202020204" pitchFamily="34" charset="0"/>
            </a:endParaRPr>
          </a:p>
        </p:txBody>
      </p:sp>
      <p:sp>
        <p:nvSpPr>
          <p:cNvPr id="20" name="Rectangle 19"/>
          <p:cNvSpPr/>
          <p:nvPr/>
        </p:nvSpPr>
        <p:spPr>
          <a:xfrm>
            <a:off x="2002970" y="2906390"/>
            <a:ext cx="9350830" cy="740276"/>
          </a:xfrm>
          <a:prstGeom prst="rect">
            <a:avLst/>
          </a:prstGeom>
          <a:no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err="1" smtClean="0">
                <a:solidFill>
                  <a:sysClr val="windowText" lastClr="000000"/>
                </a:solidFill>
                <a:latin typeface="Arial" panose="020B0604020202020204" pitchFamily="34" charset="0"/>
                <a:cs typeface="Arial" panose="020B0604020202020204" pitchFamily="34" charset="0"/>
              </a:rPr>
              <a:t>Organisateur</a:t>
            </a:r>
            <a:r>
              <a:rPr lang="en-US" sz="3200" dirty="0" smtClean="0">
                <a:solidFill>
                  <a:sysClr val="windowText" lastClr="000000"/>
                </a:solidFill>
                <a:latin typeface="Arial" panose="020B0604020202020204" pitchFamily="34" charset="0"/>
                <a:cs typeface="Arial" panose="020B0604020202020204" pitchFamily="34" charset="0"/>
              </a:rPr>
              <a:t> </a:t>
            </a:r>
            <a:r>
              <a:rPr lang="en-US" sz="3200" dirty="0" err="1" smtClean="0">
                <a:solidFill>
                  <a:sysClr val="windowText" lastClr="000000"/>
                </a:solidFill>
                <a:latin typeface="Arial" panose="020B0604020202020204" pitchFamily="34" charset="0"/>
                <a:cs typeface="Arial" panose="020B0604020202020204" pitchFamily="34" charset="0"/>
              </a:rPr>
              <a:t>d’événements</a:t>
            </a:r>
            <a:endParaRPr lang="en-US" sz="3200" dirty="0">
              <a:solidFill>
                <a:sysClr val="windowText" lastClr="000000"/>
              </a:solidFill>
              <a:latin typeface="Arial" panose="020B0604020202020204" pitchFamily="34" charset="0"/>
              <a:cs typeface="Arial" panose="020B0604020202020204" pitchFamily="34" charset="0"/>
            </a:endParaRPr>
          </a:p>
        </p:txBody>
      </p:sp>
      <p:sp>
        <p:nvSpPr>
          <p:cNvPr id="21" name="Rectangle 20"/>
          <p:cNvSpPr/>
          <p:nvPr/>
        </p:nvSpPr>
        <p:spPr>
          <a:xfrm>
            <a:off x="2002970" y="3951419"/>
            <a:ext cx="9350830" cy="740276"/>
          </a:xfrm>
          <a:prstGeom prst="rect">
            <a:avLst/>
          </a:prstGeom>
          <a:no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err="1" smtClean="0">
                <a:solidFill>
                  <a:schemeClr val="tx1"/>
                </a:solidFill>
                <a:latin typeface="Arial" panose="020B0604020202020204" pitchFamily="34" charset="0"/>
                <a:cs typeface="Arial" panose="020B0604020202020204" pitchFamily="34" charset="0"/>
              </a:rPr>
              <a:t>Représentants</a:t>
            </a:r>
            <a:r>
              <a:rPr lang="en-US" sz="3200" dirty="0" smtClean="0">
                <a:solidFill>
                  <a:schemeClr val="tx1"/>
                </a:solidFill>
                <a:latin typeface="Arial" panose="020B0604020202020204" pitchFamily="34" charset="0"/>
                <a:cs typeface="Arial" panose="020B0604020202020204" pitchFamily="34" charset="0"/>
              </a:rPr>
              <a:t> du </a:t>
            </a:r>
            <a:r>
              <a:rPr lang="en-US" sz="3200" dirty="0" err="1" smtClean="0">
                <a:solidFill>
                  <a:schemeClr val="tx1"/>
                </a:solidFill>
                <a:latin typeface="Arial" panose="020B0604020202020204" pitchFamily="34" charset="0"/>
                <a:cs typeface="Arial" panose="020B0604020202020204" pitchFamily="34" charset="0"/>
              </a:rPr>
              <a:t>candidat</a:t>
            </a:r>
            <a:r>
              <a:rPr lang="en-US" sz="3200" dirty="0" smtClean="0">
                <a:solidFill>
                  <a:schemeClr val="tx1"/>
                </a:solidFill>
                <a:latin typeface="Arial" panose="020B0604020202020204" pitchFamily="34" charset="0"/>
                <a:cs typeface="Arial" panose="020B0604020202020204" pitchFamily="34" charset="0"/>
              </a:rPr>
              <a:t> et des </a:t>
            </a:r>
            <a:r>
              <a:rPr lang="en-US" sz="3200" dirty="0" err="1" smtClean="0">
                <a:solidFill>
                  <a:schemeClr val="tx1"/>
                </a:solidFill>
                <a:latin typeface="Arial" panose="020B0604020202020204" pitchFamily="34" charset="0"/>
                <a:cs typeface="Arial" panose="020B0604020202020204" pitchFamily="34" charset="0"/>
              </a:rPr>
              <a:t>observateurs</a:t>
            </a:r>
            <a:endParaRPr lang="en-US" sz="3200" dirty="0">
              <a:solidFill>
                <a:schemeClr val="tx1"/>
              </a:solidFill>
              <a:latin typeface="Arial" panose="020B0604020202020204" pitchFamily="34" charset="0"/>
              <a:cs typeface="Arial" panose="020B0604020202020204" pitchFamily="34" charset="0"/>
            </a:endParaRPr>
          </a:p>
        </p:txBody>
      </p:sp>
      <p:sp>
        <p:nvSpPr>
          <p:cNvPr id="25" name="Rectangle 24"/>
          <p:cNvSpPr/>
          <p:nvPr/>
        </p:nvSpPr>
        <p:spPr>
          <a:xfrm>
            <a:off x="1001486" y="1817819"/>
            <a:ext cx="805543" cy="740181"/>
          </a:xfrm>
          <a:prstGeom prst="rect">
            <a:avLst/>
          </a:prstGeom>
          <a:solidFill>
            <a:srgbClr val="A66B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3600" b="1" dirty="0"/>
          </a:p>
        </p:txBody>
      </p:sp>
      <p:pic>
        <p:nvPicPr>
          <p:cNvPr id="1029" name="Picture 5" descr="C:\Users\mlosier\AppData\Local\Microsoft\Windows\Temporary Internet Files\Content.IE5\AUAJKMVX\962px-Person_icon_BLACK-01.svg[1].png"/>
          <p:cNvPicPr>
            <a:picLocks noChangeAspect="1" noChangeArrowheads="1"/>
          </p:cNvPicPr>
          <p:nvPr/>
        </p:nvPicPr>
        <p:blipFill rotWithShape="1">
          <a:blip r:embed="rId3">
            <a:lum bright="70000" contrast="-70000"/>
            <a:extLst>
              <a:ext uri="{28A0092B-C50C-407E-A947-70E740481C1C}">
                <a14:useLocalDpi xmlns:a14="http://schemas.microsoft.com/office/drawing/2010/main" val="0"/>
              </a:ext>
            </a:extLst>
          </a:blip>
          <a:srcRect l="28373" t="5324" r="28542" b="60000"/>
          <a:stretch/>
        </p:blipFill>
        <p:spPr bwMode="auto">
          <a:xfrm>
            <a:off x="972205" y="1817724"/>
            <a:ext cx="864103" cy="740276"/>
          </a:xfrm>
          <a:prstGeom prst="rect">
            <a:avLst/>
          </a:prstGeom>
          <a:noFill/>
          <a:extLst>
            <a:ext uri="{909E8E84-426E-40DD-AFC4-6F175D3DCCD1}">
              <a14:hiddenFill xmlns:a14="http://schemas.microsoft.com/office/drawing/2010/main">
                <a:solidFill>
                  <a:srgbClr val="FFFFFF"/>
                </a:solidFill>
              </a14:hiddenFill>
            </a:ext>
          </a:extLst>
        </p:spPr>
      </p:pic>
      <p:sp>
        <p:nvSpPr>
          <p:cNvPr id="26" name="Rectangle 25"/>
          <p:cNvSpPr/>
          <p:nvPr/>
        </p:nvSpPr>
        <p:spPr>
          <a:xfrm>
            <a:off x="1030767" y="2906485"/>
            <a:ext cx="805543" cy="740181"/>
          </a:xfrm>
          <a:prstGeom prst="rect">
            <a:avLst/>
          </a:prstGeom>
          <a:solidFill>
            <a:srgbClr val="A66B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3600" b="1" dirty="0"/>
          </a:p>
        </p:txBody>
      </p:sp>
      <p:pic>
        <p:nvPicPr>
          <p:cNvPr id="27" name="Picture 5" descr="C:\Users\mlosier\AppData\Local\Microsoft\Windows\Temporary Internet Files\Content.IE5\AUAJKMVX\962px-Person_icon_BLACK-01.svg[1].png"/>
          <p:cNvPicPr>
            <a:picLocks noChangeAspect="1" noChangeArrowheads="1"/>
          </p:cNvPicPr>
          <p:nvPr/>
        </p:nvPicPr>
        <p:blipFill rotWithShape="1">
          <a:blip r:embed="rId3">
            <a:lum bright="70000" contrast="-70000"/>
            <a:extLst>
              <a:ext uri="{28A0092B-C50C-407E-A947-70E740481C1C}">
                <a14:useLocalDpi xmlns:a14="http://schemas.microsoft.com/office/drawing/2010/main" val="0"/>
              </a:ext>
            </a:extLst>
          </a:blip>
          <a:srcRect l="28373" t="5324" r="28542" b="60000"/>
          <a:stretch/>
        </p:blipFill>
        <p:spPr bwMode="auto">
          <a:xfrm>
            <a:off x="1001486" y="2906390"/>
            <a:ext cx="864103" cy="740276"/>
          </a:xfrm>
          <a:prstGeom prst="rect">
            <a:avLst/>
          </a:prstGeom>
          <a:noFill/>
          <a:extLst>
            <a:ext uri="{909E8E84-426E-40DD-AFC4-6F175D3DCCD1}">
              <a14:hiddenFill xmlns:a14="http://schemas.microsoft.com/office/drawing/2010/main">
                <a:solidFill>
                  <a:srgbClr val="FFFFFF"/>
                </a:solidFill>
              </a14:hiddenFill>
            </a:ext>
          </a:extLst>
        </p:spPr>
      </p:pic>
      <p:sp>
        <p:nvSpPr>
          <p:cNvPr id="28" name="Rectangle 27"/>
          <p:cNvSpPr/>
          <p:nvPr/>
        </p:nvSpPr>
        <p:spPr>
          <a:xfrm>
            <a:off x="1001486" y="3951514"/>
            <a:ext cx="805543" cy="740181"/>
          </a:xfrm>
          <a:prstGeom prst="rect">
            <a:avLst/>
          </a:prstGeom>
          <a:solidFill>
            <a:srgbClr val="A66B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3600" b="1" dirty="0"/>
          </a:p>
        </p:txBody>
      </p:sp>
      <p:pic>
        <p:nvPicPr>
          <p:cNvPr id="29" name="Picture 5" descr="C:\Users\mlosier\AppData\Local\Microsoft\Windows\Temporary Internet Files\Content.IE5\AUAJKMVX\962px-Person_icon_BLACK-01.svg[1].png"/>
          <p:cNvPicPr>
            <a:picLocks noChangeAspect="1" noChangeArrowheads="1"/>
          </p:cNvPicPr>
          <p:nvPr/>
        </p:nvPicPr>
        <p:blipFill rotWithShape="1">
          <a:blip r:embed="rId3">
            <a:lum bright="70000" contrast="-70000"/>
            <a:extLst>
              <a:ext uri="{28A0092B-C50C-407E-A947-70E740481C1C}">
                <a14:useLocalDpi xmlns:a14="http://schemas.microsoft.com/office/drawing/2010/main" val="0"/>
              </a:ext>
            </a:extLst>
          </a:blip>
          <a:srcRect l="28373" t="5324" r="28542" b="60000"/>
          <a:stretch/>
        </p:blipFill>
        <p:spPr bwMode="auto">
          <a:xfrm>
            <a:off x="972205" y="3951419"/>
            <a:ext cx="864103" cy="740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41302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81D46E2-F03B-8B44-8FC2-8E0FE4CFA039}"/>
              </a:ext>
            </a:extLst>
          </p:cNvPr>
          <p:cNvSpPr>
            <a:spLocks noGrp="1"/>
          </p:cNvSpPr>
          <p:nvPr>
            <p:ph type="title"/>
          </p:nvPr>
        </p:nvSpPr>
        <p:spPr/>
        <p:txBody>
          <a:bodyPr/>
          <a:lstStyle/>
          <a:p>
            <a:r>
              <a:rPr lang="en-US" dirty="0" smtClean="0"/>
              <a:t>Résumé</a:t>
            </a:r>
            <a:endParaRPr lang="en-US" dirty="0"/>
          </a:p>
        </p:txBody>
      </p:sp>
      <p:sp>
        <p:nvSpPr>
          <p:cNvPr id="3" name="Content Placeholder 2">
            <a:extLst>
              <a:ext uri="{FF2B5EF4-FFF2-40B4-BE49-F238E27FC236}">
                <a16:creationId xmlns:a16="http://schemas.microsoft.com/office/drawing/2014/main" xmlns="" id="{917FCBC8-D9BA-CB4C-A9F9-8DC764AB1409}"/>
              </a:ext>
            </a:extLst>
          </p:cNvPr>
          <p:cNvSpPr>
            <a:spLocks noGrp="1"/>
          </p:cNvSpPr>
          <p:nvPr>
            <p:ph idx="1"/>
          </p:nvPr>
        </p:nvSpPr>
        <p:spPr/>
        <p:txBody>
          <a:bodyPr/>
          <a:lstStyle/>
          <a:p>
            <a:pPr>
              <a:buFont typeface="Wingdings" panose="05000000000000000000" pitchFamily="2" charset="2"/>
              <a:buChar char="q"/>
            </a:pPr>
            <a:r>
              <a:rPr lang="en-US" dirty="0" smtClean="0"/>
              <a:t>Se </a:t>
            </a:r>
            <a:r>
              <a:rPr lang="en-US" dirty="0" err="1" smtClean="0"/>
              <a:t>présenter</a:t>
            </a:r>
            <a:r>
              <a:rPr lang="en-US" dirty="0" smtClean="0"/>
              <a:t> à </a:t>
            </a:r>
            <a:r>
              <a:rPr lang="en-US" dirty="0" err="1" smtClean="0"/>
              <a:t>une</a:t>
            </a:r>
            <a:r>
              <a:rPr lang="en-US" dirty="0" smtClean="0"/>
              <a:t> </a:t>
            </a:r>
            <a:r>
              <a:rPr lang="en-US" dirty="0" err="1" smtClean="0"/>
              <a:t>élection</a:t>
            </a:r>
            <a:r>
              <a:rPr lang="en-US" dirty="0" smtClean="0"/>
              <a:t> </a:t>
            </a:r>
            <a:r>
              <a:rPr lang="en-US" dirty="0" err="1" smtClean="0"/>
              <a:t>comporte</a:t>
            </a:r>
            <a:r>
              <a:rPr lang="en-US" dirty="0" smtClean="0"/>
              <a:t> des </a:t>
            </a:r>
            <a:r>
              <a:rPr lang="en-US" dirty="0" err="1" smtClean="0"/>
              <a:t>défis</a:t>
            </a:r>
            <a:r>
              <a:rPr lang="en-US" dirty="0" smtClean="0"/>
              <a:t>, </a:t>
            </a:r>
            <a:r>
              <a:rPr lang="en-US" dirty="0" err="1" smtClean="0"/>
              <a:t>mais</a:t>
            </a:r>
            <a:r>
              <a:rPr lang="en-US" dirty="0" smtClean="0"/>
              <a:t> </a:t>
            </a:r>
            <a:r>
              <a:rPr lang="en-US" dirty="0" err="1" smtClean="0"/>
              <a:t>c’est</a:t>
            </a:r>
            <a:r>
              <a:rPr lang="en-US" dirty="0" smtClean="0"/>
              <a:t> </a:t>
            </a:r>
            <a:r>
              <a:rPr lang="en-US" dirty="0" err="1" smtClean="0"/>
              <a:t>une</a:t>
            </a:r>
            <a:r>
              <a:rPr lang="en-US" dirty="0" smtClean="0"/>
              <a:t> </a:t>
            </a:r>
            <a:r>
              <a:rPr lang="en-US" dirty="0" err="1" smtClean="0"/>
              <a:t>expérience</a:t>
            </a:r>
            <a:r>
              <a:rPr lang="en-US" dirty="0" smtClean="0"/>
              <a:t> </a:t>
            </a:r>
            <a:r>
              <a:rPr lang="en-US" dirty="0" err="1" smtClean="0"/>
              <a:t>gratifiante</a:t>
            </a:r>
            <a:endParaRPr lang="en-US" dirty="0"/>
          </a:p>
          <a:p>
            <a:pPr>
              <a:buFont typeface="Wingdings" panose="05000000000000000000" pitchFamily="2" charset="2"/>
              <a:buChar char="q"/>
            </a:pPr>
            <a:r>
              <a:rPr lang="en-US" dirty="0" smtClean="0"/>
              <a:t>Il </a:t>
            </a:r>
            <a:r>
              <a:rPr lang="en-US" dirty="0" err="1" smtClean="0"/>
              <a:t>vous</a:t>
            </a:r>
            <a:r>
              <a:rPr lang="en-US" dirty="0" smtClean="0"/>
              <a:t> </a:t>
            </a:r>
            <a:r>
              <a:rPr lang="en-US" dirty="0" err="1" smtClean="0"/>
              <a:t>faut</a:t>
            </a:r>
            <a:r>
              <a:rPr lang="en-US" dirty="0" smtClean="0"/>
              <a:t> </a:t>
            </a:r>
            <a:r>
              <a:rPr lang="en-US" dirty="0" err="1" smtClean="0"/>
              <a:t>une</a:t>
            </a:r>
            <a:r>
              <a:rPr lang="en-US" dirty="0" smtClean="0"/>
              <a:t> </a:t>
            </a:r>
            <a:r>
              <a:rPr lang="en-US" dirty="0" err="1" smtClean="0"/>
              <a:t>équipe</a:t>
            </a:r>
            <a:r>
              <a:rPr lang="en-US" dirty="0" smtClean="0"/>
              <a:t> </a:t>
            </a:r>
            <a:r>
              <a:rPr lang="en-US" dirty="0" err="1" smtClean="0"/>
              <a:t>dévouée</a:t>
            </a:r>
            <a:endParaRPr lang="en-US" dirty="0"/>
          </a:p>
          <a:p>
            <a:pPr>
              <a:buFont typeface="Wingdings" panose="05000000000000000000" pitchFamily="2" charset="2"/>
              <a:buChar char="q"/>
            </a:pPr>
            <a:r>
              <a:rPr lang="en-US" dirty="0" err="1" smtClean="0"/>
              <a:t>Souvenez-vous</a:t>
            </a:r>
            <a:r>
              <a:rPr lang="en-US" dirty="0" smtClean="0"/>
              <a:t> des 3 </a:t>
            </a:r>
            <a:r>
              <a:rPr lang="en-US" dirty="0" err="1" smtClean="0"/>
              <a:t>jeux</a:t>
            </a:r>
            <a:r>
              <a:rPr lang="en-US" dirty="0" smtClean="0"/>
              <a:t> en </a:t>
            </a:r>
            <a:r>
              <a:rPr lang="en-US" dirty="0" err="1" smtClean="0"/>
              <a:t>campagne</a:t>
            </a:r>
            <a:endParaRPr lang="en-US" dirty="0"/>
          </a:p>
          <a:p>
            <a:pPr>
              <a:buFont typeface="Wingdings" panose="05000000000000000000" pitchFamily="2" charset="2"/>
              <a:buChar char="q"/>
            </a:pPr>
            <a:r>
              <a:rPr lang="en-US" dirty="0" err="1" smtClean="0"/>
              <a:t>Élections</a:t>
            </a:r>
            <a:r>
              <a:rPr lang="en-US" dirty="0" smtClean="0"/>
              <a:t> Canada </a:t>
            </a:r>
            <a:r>
              <a:rPr lang="en-US" dirty="0" err="1" smtClean="0"/>
              <a:t>possède</a:t>
            </a:r>
            <a:r>
              <a:rPr lang="en-US" dirty="0" smtClean="0"/>
              <a:t> des </a:t>
            </a:r>
            <a:r>
              <a:rPr lang="en-US" dirty="0" err="1" smtClean="0"/>
              <a:t>ressources</a:t>
            </a:r>
            <a:r>
              <a:rPr lang="en-US" dirty="0" smtClean="0"/>
              <a:t> pour </a:t>
            </a:r>
            <a:r>
              <a:rPr lang="en-US" dirty="0" err="1" smtClean="0"/>
              <a:t>vous</a:t>
            </a:r>
            <a:r>
              <a:rPr lang="en-US" dirty="0" smtClean="0"/>
              <a:t> aider</a:t>
            </a:r>
            <a:endParaRPr lang="en-US" dirty="0"/>
          </a:p>
        </p:txBody>
      </p:sp>
    </p:spTree>
    <p:extLst>
      <p:ext uri="{BB962C8B-B14F-4D97-AF65-F5344CB8AC3E}">
        <p14:creationId xmlns:p14="http://schemas.microsoft.com/office/powerpoint/2010/main" val="53234952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xmlns="" id="{EC99A967-EC65-B649-8855-DAFB2047A36A}"/>
              </a:ext>
            </a:extLst>
          </p:cNvPr>
          <p:cNvSpPr>
            <a:spLocks noGrp="1"/>
          </p:cNvSpPr>
          <p:nvPr>
            <p:ph type="title"/>
          </p:nvPr>
        </p:nvSpPr>
        <p:spPr>
          <a:xfrm>
            <a:off x="838200" y="1831714"/>
            <a:ext cx="10515600" cy="3194571"/>
          </a:xfrm>
        </p:spPr>
        <p:txBody>
          <a:bodyPr>
            <a:normAutofit/>
          </a:bodyPr>
          <a:lstStyle/>
          <a:p>
            <a:pPr algn="ctr"/>
            <a:r>
              <a:rPr lang="en-US" dirty="0">
                <a:latin typeface="Arial" panose="020B0604020202020204" pitchFamily="34" charset="0"/>
                <a:cs typeface="Arial" panose="020B0604020202020204" pitchFamily="34" charset="0"/>
              </a:rPr>
              <a:t>Questions?</a:t>
            </a:r>
          </a:p>
        </p:txBody>
      </p:sp>
    </p:spTree>
    <p:extLst>
      <p:ext uri="{BB962C8B-B14F-4D97-AF65-F5344CB8AC3E}">
        <p14:creationId xmlns:p14="http://schemas.microsoft.com/office/powerpoint/2010/main" val="42071305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26771" y="2383972"/>
            <a:ext cx="9350830" cy="794657"/>
          </a:xfrm>
          <a:prstGeom prst="rect">
            <a:avLst/>
          </a:prstGeom>
          <a:no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CA" dirty="0">
                <a:solidFill>
                  <a:schemeClr val="tx1"/>
                </a:solidFill>
                <a:latin typeface="Arial" panose="020B0604020202020204" pitchFamily="34" charset="0"/>
                <a:cs typeface="Arial" panose="020B0604020202020204" pitchFamily="34" charset="0"/>
              </a:rPr>
              <a:t>V</a:t>
            </a:r>
            <a:r>
              <a:rPr lang="fr-CA" dirty="0" smtClean="0">
                <a:solidFill>
                  <a:schemeClr val="tx1"/>
                </a:solidFill>
                <a:latin typeface="Arial" panose="020B0604020202020204" pitchFamily="34" charset="0"/>
                <a:cs typeface="Arial" panose="020B0604020202020204" pitchFamily="34" charset="0"/>
              </a:rPr>
              <a:t>otre </a:t>
            </a:r>
            <a:r>
              <a:rPr lang="fr-CA" dirty="0">
                <a:solidFill>
                  <a:schemeClr val="tx1"/>
                </a:solidFill>
                <a:latin typeface="Arial" panose="020B0604020202020204" pitchFamily="34" charset="0"/>
                <a:cs typeface="Arial" panose="020B0604020202020204" pitchFamily="34" charset="0"/>
              </a:rPr>
              <a:t>décision de poser votre candidature ou de travailler à une campagne est déjà prise</a:t>
            </a:r>
            <a:endParaRPr lang="en-US" dirty="0">
              <a:solidFill>
                <a:schemeClr val="tx1"/>
              </a:solidFill>
              <a:latin typeface="Arial" panose="020B0604020202020204" pitchFamily="34" charset="0"/>
              <a:cs typeface="Arial" panose="020B0604020202020204" pitchFamily="34" charset="0"/>
            </a:endParaRPr>
          </a:p>
        </p:txBody>
      </p:sp>
      <p:sp>
        <p:nvSpPr>
          <p:cNvPr id="5" name="Rectangle 4"/>
          <p:cNvSpPr/>
          <p:nvPr/>
        </p:nvSpPr>
        <p:spPr>
          <a:xfrm>
            <a:off x="1926771" y="3331029"/>
            <a:ext cx="9350830" cy="794657"/>
          </a:xfrm>
          <a:prstGeom prst="rect">
            <a:avLst/>
          </a:prstGeom>
          <a:no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CA" dirty="0" smtClean="0">
                <a:solidFill>
                  <a:schemeClr val="tx1"/>
                </a:solidFill>
                <a:latin typeface="Arial" panose="020B0604020202020204" pitchFamily="34" charset="0"/>
                <a:cs typeface="Arial" panose="020B0604020202020204" pitchFamily="34" charset="0"/>
              </a:rPr>
              <a:t>Vous </a:t>
            </a:r>
            <a:r>
              <a:rPr lang="fr-CA" dirty="0">
                <a:solidFill>
                  <a:schemeClr val="tx1"/>
                </a:solidFill>
                <a:latin typeface="Arial" panose="020B0604020202020204" pitchFamily="34" charset="0"/>
                <a:cs typeface="Arial" panose="020B0604020202020204" pitchFamily="34" charset="0"/>
              </a:rPr>
              <a:t>savez quelles idées vous défendez et pourquoi vous vous présentez ou pourquoi vous appuyez la campagne d’un candidat donné</a:t>
            </a:r>
            <a:endParaRPr lang="en-CA" dirty="0">
              <a:solidFill>
                <a:schemeClr val="tx1"/>
              </a:solidFill>
              <a:latin typeface="Arial" panose="020B0604020202020204" pitchFamily="34" charset="0"/>
              <a:cs typeface="Arial" panose="020B0604020202020204" pitchFamily="34" charset="0"/>
            </a:endParaRPr>
          </a:p>
        </p:txBody>
      </p:sp>
      <p:sp>
        <p:nvSpPr>
          <p:cNvPr id="6" name="Rectangle 5"/>
          <p:cNvSpPr/>
          <p:nvPr/>
        </p:nvSpPr>
        <p:spPr>
          <a:xfrm>
            <a:off x="1926771" y="4310743"/>
            <a:ext cx="9350830" cy="794657"/>
          </a:xfrm>
          <a:prstGeom prst="rect">
            <a:avLst/>
          </a:prstGeom>
          <a:no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CA" dirty="0">
                <a:solidFill>
                  <a:schemeClr val="tx1"/>
                </a:solidFill>
                <a:latin typeface="Arial" panose="020B0604020202020204" pitchFamily="34" charset="0"/>
                <a:cs typeface="Arial" panose="020B0604020202020204" pitchFamily="34" charset="0"/>
              </a:rPr>
              <a:t>V</a:t>
            </a:r>
            <a:r>
              <a:rPr lang="fr-CA" dirty="0" smtClean="0">
                <a:solidFill>
                  <a:schemeClr val="tx1"/>
                </a:solidFill>
                <a:latin typeface="Arial" panose="020B0604020202020204" pitchFamily="34" charset="0"/>
                <a:cs typeface="Arial" panose="020B0604020202020204" pitchFamily="34" charset="0"/>
              </a:rPr>
              <a:t>ous </a:t>
            </a:r>
            <a:r>
              <a:rPr lang="fr-CA" dirty="0">
                <a:solidFill>
                  <a:schemeClr val="tx1"/>
                </a:solidFill>
                <a:latin typeface="Arial" panose="020B0604020202020204" pitchFamily="34" charset="0"/>
                <a:cs typeface="Arial" panose="020B0604020202020204" pitchFamily="34" charset="0"/>
              </a:rPr>
              <a:t>n’avez pas l’expérience des campagnes électorales</a:t>
            </a:r>
            <a:endParaRPr lang="en-US" dirty="0">
              <a:solidFill>
                <a:schemeClr val="tx1"/>
              </a:solidFill>
              <a:latin typeface="Arial" panose="020B0604020202020204" pitchFamily="34" charset="0"/>
              <a:cs typeface="Arial" panose="020B0604020202020204" pitchFamily="34" charset="0"/>
            </a:endParaRPr>
          </a:p>
        </p:txBody>
      </p:sp>
      <p:sp>
        <p:nvSpPr>
          <p:cNvPr id="7" name="Rectangle 6"/>
          <p:cNvSpPr/>
          <p:nvPr/>
        </p:nvSpPr>
        <p:spPr>
          <a:xfrm>
            <a:off x="1926771" y="5301344"/>
            <a:ext cx="9350829" cy="794657"/>
          </a:xfrm>
          <a:prstGeom prst="rect">
            <a:avLst/>
          </a:prstGeom>
          <a:no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CA" dirty="0">
                <a:solidFill>
                  <a:schemeClr val="tx1"/>
                </a:solidFill>
                <a:latin typeface="Arial" panose="020B0604020202020204" pitchFamily="34" charset="0"/>
                <a:cs typeface="Arial" panose="020B0604020202020204" pitchFamily="34" charset="0"/>
              </a:rPr>
              <a:t>V</a:t>
            </a:r>
            <a:r>
              <a:rPr lang="fr-CA" dirty="0" smtClean="0">
                <a:solidFill>
                  <a:schemeClr val="tx1"/>
                </a:solidFill>
                <a:latin typeface="Arial" panose="020B0604020202020204" pitchFamily="34" charset="0"/>
                <a:cs typeface="Arial" panose="020B0604020202020204" pitchFamily="34" charset="0"/>
              </a:rPr>
              <a:t>ous-même (ou </a:t>
            </a:r>
            <a:r>
              <a:rPr lang="fr-CA" dirty="0">
                <a:solidFill>
                  <a:schemeClr val="tx1"/>
                </a:solidFill>
                <a:latin typeface="Arial" panose="020B0604020202020204" pitchFamily="34" charset="0"/>
                <a:cs typeface="Arial" panose="020B0604020202020204" pitchFamily="34" charset="0"/>
              </a:rPr>
              <a:t>votre </a:t>
            </a:r>
            <a:r>
              <a:rPr lang="fr-CA" dirty="0" smtClean="0">
                <a:solidFill>
                  <a:schemeClr val="tx1"/>
                </a:solidFill>
                <a:latin typeface="Arial" panose="020B0604020202020204" pitchFamily="34" charset="0"/>
                <a:cs typeface="Arial" panose="020B0604020202020204" pitchFamily="34" charset="0"/>
              </a:rPr>
              <a:t>candidat) </a:t>
            </a:r>
            <a:r>
              <a:rPr lang="fr-CA" dirty="0">
                <a:solidFill>
                  <a:schemeClr val="tx1"/>
                </a:solidFill>
                <a:latin typeface="Arial" panose="020B0604020202020204" pitchFamily="34" charset="0"/>
                <a:cs typeface="Arial" panose="020B0604020202020204" pitchFamily="34" charset="0"/>
              </a:rPr>
              <a:t>êtes déjà le candidat idéal</a:t>
            </a:r>
            <a:endParaRPr lang="en-US" dirty="0">
              <a:solidFill>
                <a:schemeClr val="tx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5CE6D476-D7D6-034F-A3A3-5223046BCBDB}"/>
              </a:ext>
            </a:extLst>
          </p:cNvPr>
          <p:cNvSpPr>
            <a:spLocks noGrp="1"/>
          </p:cNvSpPr>
          <p:nvPr>
            <p:ph idx="1"/>
          </p:nvPr>
        </p:nvSpPr>
        <p:spPr>
          <a:xfrm>
            <a:off x="870857" y="1656103"/>
            <a:ext cx="10406743" cy="727869"/>
          </a:xfrm>
        </p:spPr>
        <p:txBody>
          <a:bodyPr>
            <a:normAutofit/>
          </a:bodyPr>
          <a:lstStyle/>
          <a:p>
            <a:pPr marL="0" indent="0">
              <a:buNone/>
            </a:pPr>
            <a:r>
              <a:rPr lang="en-US" sz="2200" dirty="0" err="1" smtClean="0">
                <a:solidFill>
                  <a:srgbClr val="781D7D"/>
                </a:solidFill>
              </a:rPr>
              <a:t>Vous</a:t>
            </a:r>
            <a:r>
              <a:rPr lang="en-US" sz="2200" dirty="0" smtClean="0">
                <a:solidFill>
                  <a:srgbClr val="781D7D"/>
                </a:solidFill>
              </a:rPr>
              <a:t> </a:t>
            </a:r>
            <a:r>
              <a:rPr lang="fr-CA" sz="2200" dirty="0">
                <a:solidFill>
                  <a:srgbClr val="781D7D"/>
                </a:solidFill>
              </a:rPr>
              <a:t>avez probablement déjà franchi quelques jalons de votre parcours vers la tenue d’une campagne électorale</a:t>
            </a:r>
            <a:endParaRPr lang="en-US" sz="2200" dirty="0">
              <a:solidFill>
                <a:srgbClr val="781D7D"/>
              </a:solidFill>
            </a:endParaRPr>
          </a:p>
        </p:txBody>
      </p:sp>
      <p:sp>
        <p:nvSpPr>
          <p:cNvPr id="9" name="Rectangle 8"/>
          <p:cNvSpPr/>
          <p:nvPr/>
        </p:nvSpPr>
        <p:spPr>
          <a:xfrm>
            <a:off x="1001486" y="2383972"/>
            <a:ext cx="805543" cy="794657"/>
          </a:xfrm>
          <a:prstGeom prst="rect">
            <a:avLst/>
          </a:prstGeom>
          <a:solidFill>
            <a:srgbClr val="A66B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600" b="1" dirty="0" smtClean="0"/>
              <a:t>1</a:t>
            </a:r>
            <a:endParaRPr lang="en-CA" sz="3600" b="1" dirty="0"/>
          </a:p>
        </p:txBody>
      </p:sp>
      <p:sp>
        <p:nvSpPr>
          <p:cNvPr id="10" name="Rectangle 9"/>
          <p:cNvSpPr/>
          <p:nvPr/>
        </p:nvSpPr>
        <p:spPr>
          <a:xfrm>
            <a:off x="1001486" y="3331029"/>
            <a:ext cx="805543" cy="794657"/>
          </a:xfrm>
          <a:prstGeom prst="rect">
            <a:avLst/>
          </a:prstGeom>
          <a:solidFill>
            <a:srgbClr val="A66B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600" b="1" dirty="0"/>
              <a:t>2</a:t>
            </a:r>
            <a:endParaRPr lang="en-CA" sz="3600" b="1" dirty="0"/>
          </a:p>
        </p:txBody>
      </p:sp>
      <p:sp>
        <p:nvSpPr>
          <p:cNvPr id="11" name="Rectangle 10"/>
          <p:cNvSpPr/>
          <p:nvPr/>
        </p:nvSpPr>
        <p:spPr>
          <a:xfrm>
            <a:off x="1001486" y="4310743"/>
            <a:ext cx="805543" cy="794657"/>
          </a:xfrm>
          <a:prstGeom prst="rect">
            <a:avLst/>
          </a:prstGeom>
          <a:solidFill>
            <a:srgbClr val="A66B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600" b="1" dirty="0"/>
              <a:t>3</a:t>
            </a:r>
            <a:endParaRPr lang="en-CA" sz="3600" b="1" dirty="0"/>
          </a:p>
        </p:txBody>
      </p:sp>
      <p:sp>
        <p:nvSpPr>
          <p:cNvPr id="12" name="Rectangle 11"/>
          <p:cNvSpPr/>
          <p:nvPr/>
        </p:nvSpPr>
        <p:spPr>
          <a:xfrm>
            <a:off x="1001486" y="5301343"/>
            <a:ext cx="805543" cy="794657"/>
          </a:xfrm>
          <a:prstGeom prst="rect">
            <a:avLst/>
          </a:prstGeom>
          <a:solidFill>
            <a:srgbClr val="A66B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600" b="1" dirty="0"/>
              <a:t>4</a:t>
            </a:r>
            <a:endParaRPr lang="en-CA" sz="3600" b="1" dirty="0"/>
          </a:p>
        </p:txBody>
      </p:sp>
    </p:spTree>
    <p:extLst>
      <p:ext uri="{BB962C8B-B14F-4D97-AF65-F5344CB8AC3E}">
        <p14:creationId xmlns:p14="http://schemas.microsoft.com/office/powerpoint/2010/main" val="15756865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F30C16-20B9-DD4E-AE2C-15ED1DCD42C2}"/>
              </a:ext>
            </a:extLst>
          </p:cNvPr>
          <p:cNvSpPr>
            <a:spLocks noGrp="1"/>
          </p:cNvSpPr>
          <p:nvPr>
            <p:ph type="title"/>
          </p:nvPr>
        </p:nvSpPr>
        <p:spPr/>
        <p:txBody>
          <a:bodyPr/>
          <a:lstStyle/>
          <a:p>
            <a:r>
              <a:rPr lang="en-US" dirty="0" err="1" smtClean="0"/>
              <a:t>Échéancier</a:t>
            </a:r>
            <a:r>
              <a:rPr lang="en-US" dirty="0" smtClean="0"/>
              <a:t> du </a:t>
            </a:r>
            <a:r>
              <a:rPr lang="en-US" dirty="0" err="1" smtClean="0"/>
              <a:t>parcours</a:t>
            </a:r>
            <a:r>
              <a:rPr lang="en-US" dirty="0" smtClean="0"/>
              <a:t> du </a:t>
            </a:r>
            <a:r>
              <a:rPr lang="en-US" dirty="0" err="1" smtClean="0"/>
              <a:t>candidat</a:t>
            </a:r>
            <a:endParaRPr lang="en-US" dirty="0"/>
          </a:p>
        </p:txBody>
      </p:sp>
      <p:graphicFrame>
        <p:nvGraphicFramePr>
          <p:cNvPr id="4" name="Diagramme 3"/>
          <p:cNvGraphicFramePr/>
          <p:nvPr>
            <p:extLst>
              <p:ext uri="{D42A27DB-BD31-4B8C-83A1-F6EECF244321}">
                <p14:modId xmlns:p14="http://schemas.microsoft.com/office/powerpoint/2010/main" val="3610171530"/>
              </p:ext>
            </p:extLst>
          </p:nvPr>
        </p:nvGraphicFramePr>
        <p:xfrm>
          <a:off x="979714" y="1066800"/>
          <a:ext cx="10374086"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983100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5DA2044-4D9B-2641-9E32-DBB6912E3817}"/>
              </a:ext>
            </a:extLst>
          </p:cNvPr>
          <p:cNvSpPr>
            <a:spLocks noGrp="1"/>
          </p:cNvSpPr>
          <p:nvPr>
            <p:ph type="title"/>
          </p:nvPr>
        </p:nvSpPr>
        <p:spPr>
          <a:xfrm>
            <a:off x="838200" y="1831714"/>
            <a:ext cx="10515600" cy="3194571"/>
          </a:xfrm>
        </p:spPr>
        <p:txBody>
          <a:bodyPr>
            <a:normAutofit fontScale="90000"/>
          </a:bodyPr>
          <a:lstStyle/>
          <a:p>
            <a:pPr algn="ctr"/>
            <a:r>
              <a:rPr lang="en-US" dirty="0"/>
              <a:t/>
            </a:r>
            <a:br>
              <a:rPr lang="en-US" dirty="0"/>
            </a:br>
            <a:r>
              <a:rPr lang="en-US" dirty="0" err="1"/>
              <a:t>Candidat</a:t>
            </a:r>
            <a:r>
              <a:rPr lang="en-US" dirty="0"/>
              <a:t> d’un </a:t>
            </a:r>
            <a:r>
              <a:rPr lang="en-US" dirty="0" err="1"/>
              <a:t>parti</a:t>
            </a:r>
            <a:r>
              <a:rPr lang="en-US" dirty="0"/>
              <a:t> </a:t>
            </a:r>
            <a:r>
              <a:rPr lang="en-US" dirty="0" smtClean="0"/>
              <a:t/>
            </a:r>
            <a:br>
              <a:rPr lang="en-US" dirty="0" smtClean="0"/>
            </a:br>
            <a:r>
              <a:rPr lang="en-US" dirty="0" smtClean="0">
                <a:solidFill>
                  <a:srgbClr val="A66BA9"/>
                </a:solidFill>
              </a:rPr>
              <a:t>VS</a:t>
            </a:r>
            <a:r>
              <a:rPr lang="en-US" sz="6700" dirty="0" smtClean="0"/>
              <a:t> </a:t>
            </a:r>
            <a:br>
              <a:rPr lang="en-US" sz="6700" dirty="0" smtClean="0"/>
            </a:br>
            <a:r>
              <a:rPr lang="en-US" dirty="0" err="1"/>
              <a:t>C</a:t>
            </a:r>
            <a:r>
              <a:rPr lang="en-US" dirty="0" err="1" smtClean="0"/>
              <a:t>andidat</a:t>
            </a:r>
            <a:r>
              <a:rPr lang="en-US" dirty="0" smtClean="0"/>
              <a:t> </a:t>
            </a:r>
            <a:r>
              <a:rPr lang="en-US" dirty="0" err="1"/>
              <a:t>indépendant</a:t>
            </a:r>
            <a:r>
              <a:rPr lang="en-US" dirty="0"/>
              <a:t/>
            </a:r>
            <a:br>
              <a:rPr lang="en-US" dirty="0"/>
            </a:b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77230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1CFA800-0816-3043-BABA-F61E717E9F8E}"/>
              </a:ext>
            </a:extLst>
          </p:cNvPr>
          <p:cNvSpPr>
            <a:spLocks noGrp="1"/>
          </p:cNvSpPr>
          <p:nvPr>
            <p:ph type="title"/>
          </p:nvPr>
        </p:nvSpPr>
        <p:spPr/>
        <p:txBody>
          <a:bodyPr/>
          <a:lstStyle/>
          <a:p>
            <a:r>
              <a:rPr lang="fr-CA" dirty="0" smtClean="0">
                <a:latin typeface="Arial" panose="020B0604020202020204" pitchFamily="34" charset="0"/>
                <a:cs typeface="Arial" panose="020B0604020202020204" pitchFamily="34" charset="0"/>
              </a:rPr>
              <a:t>Vidéo</a:t>
            </a:r>
            <a:endParaRPr lang="fr-C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23FBED2A-E871-7643-B6E9-42E8D02A93E9}"/>
              </a:ext>
            </a:extLst>
          </p:cNvPr>
          <p:cNvSpPr>
            <a:spLocks noGrp="1"/>
          </p:cNvSpPr>
          <p:nvPr>
            <p:ph idx="1"/>
          </p:nvPr>
        </p:nvSpPr>
        <p:spPr/>
        <p:txBody>
          <a:bodyPr/>
          <a:lstStyle/>
          <a:p>
            <a:pPr marL="0" indent="0">
              <a:buNone/>
            </a:pPr>
            <a:r>
              <a:rPr lang="en-CA" dirty="0" err="1" smtClean="0">
                <a:latin typeface="Arial" panose="020B0604020202020204" pitchFamily="34" charset="0"/>
                <a:cs typeface="Arial" panose="020B0604020202020204" pitchFamily="34" charset="0"/>
                <a:hlinkClick r:id="rId3"/>
              </a:rPr>
              <a:t>Élections</a:t>
            </a:r>
            <a:r>
              <a:rPr lang="en-CA" dirty="0" smtClean="0">
                <a:latin typeface="Arial" panose="020B0604020202020204" pitchFamily="34" charset="0"/>
                <a:cs typeface="Arial" panose="020B0604020202020204" pitchFamily="34" charset="0"/>
                <a:hlinkClick r:id="rId3"/>
              </a:rPr>
              <a:t> Canada – </a:t>
            </a:r>
            <a:r>
              <a:rPr lang="en-CA" dirty="0" err="1" smtClean="0">
                <a:latin typeface="Arial" panose="020B0604020202020204" pitchFamily="34" charset="0"/>
                <a:cs typeface="Arial" panose="020B0604020202020204" pitchFamily="34" charset="0"/>
                <a:hlinkClick r:id="rId3"/>
              </a:rPr>
              <a:t>Présenter</a:t>
            </a:r>
            <a:r>
              <a:rPr lang="en-CA" dirty="0" smtClean="0">
                <a:latin typeface="Arial" panose="020B0604020202020204" pitchFamily="34" charset="0"/>
                <a:cs typeface="Arial" panose="020B0604020202020204" pitchFamily="34" charset="0"/>
                <a:hlinkClick r:id="rId3"/>
              </a:rPr>
              <a:t> </a:t>
            </a:r>
            <a:r>
              <a:rPr lang="en-CA" dirty="0" err="1" smtClean="0">
                <a:latin typeface="Arial" panose="020B0604020202020204" pitchFamily="34" charset="0"/>
                <a:cs typeface="Arial" panose="020B0604020202020204" pitchFamily="34" charset="0"/>
                <a:hlinkClick r:id="rId3"/>
              </a:rPr>
              <a:t>sa</a:t>
            </a:r>
            <a:r>
              <a:rPr lang="en-CA" dirty="0" smtClean="0">
                <a:latin typeface="Arial" panose="020B0604020202020204" pitchFamily="34" charset="0"/>
                <a:cs typeface="Arial" panose="020B0604020202020204" pitchFamily="34" charset="0"/>
                <a:hlinkClick r:id="rId3"/>
              </a:rPr>
              <a:t> candidature</a:t>
            </a:r>
            <a:endParaRPr lang="en-CA" dirty="0" smtClean="0">
              <a:latin typeface="Arial" panose="020B0604020202020204" pitchFamily="34" charset="0"/>
              <a:cs typeface="Arial" panose="020B0604020202020204" pitchFamily="34" charset="0"/>
            </a:endParaRPr>
          </a:p>
          <a:p>
            <a:pPr marL="0" indent="0">
              <a:buNone/>
            </a:pPr>
            <a:endParaRPr lang="en-CA"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xmlns="" id="{092BA760-E5FF-B24E-A266-9416CD9EF646}"/>
              </a:ext>
            </a:extLst>
          </p:cNvPr>
          <p:cNvPicPr>
            <a:picLocks noChangeAspect="1"/>
          </p:cNvPicPr>
          <p:nvPr/>
        </p:nvPicPr>
        <p:blipFill>
          <a:blip r:embed="rId4"/>
          <a:stretch>
            <a:fillRect/>
          </a:stretch>
        </p:blipFill>
        <p:spPr>
          <a:xfrm>
            <a:off x="936998" y="2474523"/>
            <a:ext cx="6007261" cy="328504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5290467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E1E7F84-CB60-6644-880E-022884111828}"/>
              </a:ext>
            </a:extLst>
          </p:cNvPr>
          <p:cNvSpPr>
            <a:spLocks noGrp="1"/>
          </p:cNvSpPr>
          <p:nvPr>
            <p:ph type="title"/>
          </p:nvPr>
        </p:nvSpPr>
        <p:spPr/>
        <p:txBody>
          <a:bodyPr/>
          <a:lstStyle/>
          <a:p>
            <a:r>
              <a:rPr lang="fr-CA" dirty="0" smtClean="0">
                <a:latin typeface="Arial" panose="020B0604020202020204" pitchFamily="34" charset="0"/>
                <a:cs typeface="Arial" panose="020B0604020202020204" pitchFamily="34" charset="0"/>
              </a:rPr>
              <a:t>Élections</a:t>
            </a:r>
            <a:r>
              <a:rPr lang="en-US" dirty="0" smtClean="0">
                <a:latin typeface="Arial" panose="020B0604020202020204" pitchFamily="34" charset="0"/>
                <a:cs typeface="Arial" panose="020B0604020202020204" pitchFamily="34" charset="0"/>
              </a:rPr>
              <a:t> </a:t>
            </a:r>
            <a:r>
              <a:rPr lang="fr-CA" dirty="0" smtClean="0">
                <a:latin typeface="Arial" panose="020B0604020202020204" pitchFamily="34" charset="0"/>
                <a:cs typeface="Arial" panose="020B0604020202020204" pitchFamily="34" charset="0"/>
              </a:rPr>
              <a:t>générales</a:t>
            </a: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1997-2015</a:t>
            </a:r>
          </a:p>
        </p:txBody>
      </p:sp>
      <p:sp>
        <p:nvSpPr>
          <p:cNvPr id="7" name="Triangle 6">
            <a:extLst>
              <a:ext uri="{FF2B5EF4-FFF2-40B4-BE49-F238E27FC236}">
                <a16:creationId xmlns:a16="http://schemas.microsoft.com/office/drawing/2014/main" xmlns="" id="{9DFF519F-C5BA-8843-A675-C19A39190AEF}"/>
              </a:ext>
            </a:extLst>
          </p:cNvPr>
          <p:cNvSpPr/>
          <p:nvPr/>
        </p:nvSpPr>
        <p:spPr>
          <a:xfrm rot="10800000">
            <a:off x="1197427" y="3167322"/>
            <a:ext cx="4582886" cy="2547678"/>
          </a:xfrm>
          <a:prstGeom prst="triangle">
            <a:avLst/>
          </a:prstGeom>
          <a:solidFill>
            <a:srgbClr val="781D7D">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xmlns="" id="{D1F4926F-7B5C-FD4D-AC4B-BA20C8D9FDE5}"/>
              </a:ext>
            </a:extLst>
          </p:cNvPr>
          <p:cNvSpPr txBox="1"/>
          <p:nvPr/>
        </p:nvSpPr>
        <p:spPr>
          <a:xfrm>
            <a:off x="2462945" y="3662880"/>
            <a:ext cx="2008310" cy="1015663"/>
          </a:xfrm>
          <a:prstGeom prst="rect">
            <a:avLst/>
          </a:prstGeom>
          <a:noFill/>
        </p:spPr>
        <p:txBody>
          <a:bodyPr wrap="square" rtlCol="0">
            <a:spAutoFit/>
          </a:bodyPr>
          <a:lstStyle/>
          <a:p>
            <a:pPr algn="ctr"/>
            <a:r>
              <a:rPr lang="en-US" sz="6000" b="1" dirty="0">
                <a:solidFill>
                  <a:schemeClr val="bg1"/>
                </a:solidFill>
                <a:latin typeface="Arial" panose="020B0604020202020204" pitchFamily="34" charset="0"/>
                <a:cs typeface="Arial" panose="020B0604020202020204" pitchFamily="34" charset="0"/>
              </a:rPr>
              <a:t>5</a:t>
            </a:r>
          </a:p>
        </p:txBody>
      </p:sp>
      <p:sp>
        <p:nvSpPr>
          <p:cNvPr id="12" name="Triangle 6">
            <a:extLst>
              <a:ext uri="{FF2B5EF4-FFF2-40B4-BE49-F238E27FC236}">
                <a16:creationId xmlns:a16="http://schemas.microsoft.com/office/drawing/2014/main" xmlns="" id="{9DFF519F-C5BA-8843-A675-C19A39190AEF}"/>
              </a:ext>
            </a:extLst>
          </p:cNvPr>
          <p:cNvSpPr/>
          <p:nvPr/>
        </p:nvSpPr>
        <p:spPr>
          <a:xfrm rot="10800000">
            <a:off x="6491331" y="3167322"/>
            <a:ext cx="4582886" cy="2547678"/>
          </a:xfrm>
          <a:prstGeom prst="triangle">
            <a:avLst/>
          </a:prstGeom>
          <a:solidFill>
            <a:srgbClr val="781D7D">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xmlns="" id="{ECD10F43-CB82-6147-96E3-C57D58772C8A}"/>
              </a:ext>
            </a:extLst>
          </p:cNvPr>
          <p:cNvSpPr txBox="1"/>
          <p:nvPr/>
        </p:nvSpPr>
        <p:spPr>
          <a:xfrm>
            <a:off x="7612558" y="3662881"/>
            <a:ext cx="2340429" cy="1015663"/>
          </a:xfrm>
          <a:prstGeom prst="rect">
            <a:avLst/>
          </a:prstGeom>
          <a:noFill/>
        </p:spPr>
        <p:txBody>
          <a:bodyPr wrap="square" rtlCol="0">
            <a:spAutoFit/>
          </a:bodyPr>
          <a:lstStyle/>
          <a:p>
            <a:pPr algn="ctr"/>
            <a:r>
              <a:rPr lang="en-US" sz="6000" b="1" dirty="0" smtClean="0">
                <a:solidFill>
                  <a:schemeClr val="bg1"/>
                </a:solidFill>
                <a:latin typeface="Arial" panose="020B0604020202020204" pitchFamily="34" charset="0"/>
                <a:cs typeface="Arial" panose="020B0604020202020204" pitchFamily="34" charset="0"/>
              </a:rPr>
              <a:t>2 167</a:t>
            </a:r>
            <a:endParaRPr lang="en-US" sz="6000" b="1" dirty="0">
              <a:solidFill>
                <a:schemeClr val="bg1"/>
              </a:solidFill>
              <a:latin typeface="Arial" panose="020B0604020202020204" pitchFamily="34" charset="0"/>
              <a:cs typeface="Arial" panose="020B0604020202020204" pitchFamily="34" charset="0"/>
            </a:endParaRPr>
          </a:p>
        </p:txBody>
      </p:sp>
      <p:sp>
        <p:nvSpPr>
          <p:cNvPr id="13" name="Rectangle 12"/>
          <p:cNvSpPr/>
          <p:nvPr/>
        </p:nvSpPr>
        <p:spPr>
          <a:xfrm>
            <a:off x="1175656" y="2122714"/>
            <a:ext cx="4582887" cy="620486"/>
          </a:xfrm>
          <a:prstGeom prst="rect">
            <a:avLst/>
          </a:prstGeom>
          <a:solidFill>
            <a:srgbClr val="781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200" dirty="0" smtClean="0">
                <a:latin typeface="Arial" panose="020B0604020202020204" pitchFamily="34" charset="0"/>
                <a:cs typeface="Arial" panose="020B0604020202020204" pitchFamily="34" charset="0"/>
              </a:rPr>
              <a:t>Candidats</a:t>
            </a:r>
            <a:r>
              <a:rPr lang="en-US" sz="2200" dirty="0" smtClean="0">
                <a:latin typeface="Arial" panose="020B0604020202020204" pitchFamily="34" charset="0"/>
                <a:cs typeface="Arial" panose="020B0604020202020204" pitchFamily="34" charset="0"/>
              </a:rPr>
              <a:t> </a:t>
            </a:r>
            <a:r>
              <a:rPr lang="fr-CA" sz="2200" dirty="0" smtClean="0">
                <a:latin typeface="Arial" panose="020B0604020202020204" pitchFamily="34" charset="0"/>
                <a:cs typeface="Arial" panose="020B0604020202020204" pitchFamily="34" charset="0"/>
              </a:rPr>
              <a:t>indépendants</a:t>
            </a:r>
            <a:r>
              <a:rPr lang="en-US" sz="2200" dirty="0" smtClean="0">
                <a:latin typeface="Arial" panose="020B0604020202020204" pitchFamily="34" charset="0"/>
                <a:cs typeface="Arial" panose="020B0604020202020204" pitchFamily="34" charset="0"/>
              </a:rPr>
              <a:t> </a:t>
            </a:r>
            <a:r>
              <a:rPr lang="en-US" sz="2200" dirty="0" err="1" smtClean="0">
                <a:latin typeface="Arial" panose="020B0604020202020204" pitchFamily="34" charset="0"/>
                <a:cs typeface="Arial" panose="020B0604020202020204" pitchFamily="34" charset="0"/>
              </a:rPr>
              <a:t>élus</a:t>
            </a:r>
            <a:endParaRPr lang="en-US" sz="2200" dirty="0">
              <a:latin typeface="Arial" panose="020B0604020202020204" pitchFamily="34" charset="0"/>
              <a:cs typeface="Arial" panose="020B0604020202020204" pitchFamily="34" charset="0"/>
            </a:endParaRPr>
          </a:p>
        </p:txBody>
      </p:sp>
      <p:sp>
        <p:nvSpPr>
          <p:cNvPr id="15" name="Rectangle 14"/>
          <p:cNvSpPr/>
          <p:nvPr/>
        </p:nvSpPr>
        <p:spPr>
          <a:xfrm>
            <a:off x="6491331" y="2122714"/>
            <a:ext cx="4582887" cy="620486"/>
          </a:xfrm>
          <a:prstGeom prst="rect">
            <a:avLst/>
          </a:prstGeom>
          <a:solidFill>
            <a:srgbClr val="781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200" dirty="0" smtClean="0">
                <a:latin typeface="Arial" panose="020B0604020202020204" pitchFamily="34" charset="0"/>
                <a:cs typeface="Arial" panose="020B0604020202020204" pitchFamily="34" charset="0"/>
              </a:rPr>
              <a:t>Candidats</a:t>
            </a:r>
            <a:r>
              <a:rPr lang="en-US" sz="2200" dirty="0" smtClean="0">
                <a:latin typeface="Arial" panose="020B0604020202020204" pitchFamily="34" charset="0"/>
                <a:cs typeface="Arial" panose="020B0604020202020204" pitchFamily="34" charset="0"/>
              </a:rPr>
              <a:t> de </a:t>
            </a:r>
            <a:r>
              <a:rPr lang="en-US" sz="2200" dirty="0" err="1" smtClean="0">
                <a:latin typeface="Arial" panose="020B0604020202020204" pitchFamily="34" charset="0"/>
                <a:cs typeface="Arial" panose="020B0604020202020204" pitchFamily="34" charset="0"/>
              </a:rPr>
              <a:t>partis</a:t>
            </a:r>
            <a:r>
              <a:rPr lang="en-US" sz="2200" dirty="0" smtClean="0">
                <a:latin typeface="Arial" panose="020B0604020202020204" pitchFamily="34" charset="0"/>
                <a:cs typeface="Arial" panose="020B0604020202020204" pitchFamily="34" charset="0"/>
              </a:rPr>
              <a:t> </a:t>
            </a:r>
            <a:r>
              <a:rPr lang="en-US" sz="2200" dirty="0" err="1" smtClean="0">
                <a:latin typeface="Arial" panose="020B0604020202020204" pitchFamily="34" charset="0"/>
                <a:cs typeface="Arial" panose="020B0604020202020204" pitchFamily="34" charset="0"/>
              </a:rPr>
              <a:t>politiques</a:t>
            </a:r>
            <a:r>
              <a:rPr lang="en-US" sz="2200" dirty="0" smtClean="0">
                <a:latin typeface="Arial" panose="020B0604020202020204" pitchFamily="34" charset="0"/>
                <a:cs typeface="Arial" panose="020B0604020202020204" pitchFamily="34" charset="0"/>
              </a:rPr>
              <a:t> </a:t>
            </a:r>
            <a:r>
              <a:rPr lang="en-US" sz="2200" dirty="0" err="1" smtClean="0">
                <a:latin typeface="Arial" panose="020B0604020202020204" pitchFamily="34" charset="0"/>
                <a:cs typeface="Arial" panose="020B0604020202020204" pitchFamily="34" charset="0"/>
              </a:rPr>
              <a:t>élus</a:t>
            </a:r>
            <a:endParaRPr lang="en-US"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88750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7208E3A1-7435-D243-B994-10A5907322DD}"/>
              </a:ext>
            </a:extLst>
          </p:cNvPr>
          <p:cNvSpPr txBox="1">
            <a:spLocks/>
          </p:cNvSpPr>
          <p:nvPr/>
        </p:nvSpPr>
        <p:spPr>
          <a:xfrm>
            <a:off x="5301205" y="2257063"/>
            <a:ext cx="5983147" cy="4513851"/>
          </a:xfrm>
          <a:prstGeom prst="rect">
            <a:avLst/>
          </a:prstGeom>
        </p:spPr>
        <p:txBody>
          <a:bodyPr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q"/>
            </a:pPr>
            <a:r>
              <a:rPr lang="en-US" sz="3200" dirty="0" err="1" smtClean="0">
                <a:latin typeface="Arial" panose="020B0604020202020204" pitchFamily="34" charset="0"/>
                <a:cs typeface="Arial" panose="020B0604020202020204" pitchFamily="34" charset="0"/>
              </a:rPr>
              <a:t>Aucune</a:t>
            </a:r>
            <a:r>
              <a:rPr lang="en-US" sz="3200" dirty="0" smtClean="0">
                <a:latin typeface="Arial" panose="020B0604020202020204" pitchFamily="34" charset="0"/>
                <a:cs typeface="Arial" panose="020B0604020202020204" pitchFamily="34" charset="0"/>
              </a:rPr>
              <a:t> affiliation à un </a:t>
            </a:r>
            <a:r>
              <a:rPr lang="en-US" sz="3200" dirty="0" err="1" smtClean="0">
                <a:latin typeface="Arial" panose="020B0604020202020204" pitchFamily="34" charset="0"/>
                <a:cs typeface="Arial" panose="020B0604020202020204" pitchFamily="34" charset="0"/>
              </a:rPr>
              <a:t>parti</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politique</a:t>
            </a:r>
            <a:endParaRPr lang="en-US" sz="3200" dirty="0">
              <a:latin typeface="Arial" panose="020B0604020202020204" pitchFamily="34" charset="0"/>
              <a:cs typeface="Arial" panose="020B0604020202020204" pitchFamily="34" charset="0"/>
            </a:endParaRPr>
          </a:p>
          <a:p>
            <a:pPr>
              <a:buFont typeface="Wingdings" panose="05000000000000000000" pitchFamily="2" charset="2"/>
              <a:buChar char="q"/>
            </a:pPr>
            <a:r>
              <a:rPr lang="en-US" sz="3200" dirty="0" err="1" smtClean="0">
                <a:latin typeface="Arial" panose="020B0604020202020204" pitchFamily="34" charset="0"/>
                <a:cs typeface="Arial" panose="020B0604020202020204" pitchFamily="34" charset="0"/>
              </a:rPr>
              <a:t>Monter</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une</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équipe</a:t>
            </a:r>
            <a:r>
              <a:rPr lang="en-US" sz="3200" dirty="0" smtClean="0">
                <a:latin typeface="Arial" panose="020B0604020202020204" pitchFamily="34" charset="0"/>
                <a:cs typeface="Arial" panose="020B0604020202020204" pitchFamily="34" charset="0"/>
              </a:rPr>
              <a:t> de </a:t>
            </a:r>
            <a:r>
              <a:rPr lang="en-US" sz="3200" dirty="0" err="1" smtClean="0">
                <a:latin typeface="Arial" panose="020B0604020202020204" pitchFamily="34" charset="0"/>
                <a:cs typeface="Arial" panose="020B0604020202020204" pitchFamily="34" charset="0"/>
              </a:rPr>
              <a:t>campagne</a:t>
            </a:r>
            <a:endParaRPr lang="en-US" sz="3200" dirty="0">
              <a:latin typeface="Arial" panose="020B0604020202020204" pitchFamily="34" charset="0"/>
              <a:cs typeface="Arial" panose="020B0604020202020204" pitchFamily="34" charset="0"/>
            </a:endParaRPr>
          </a:p>
          <a:p>
            <a:pPr>
              <a:buFont typeface="Wingdings" panose="05000000000000000000" pitchFamily="2" charset="2"/>
              <a:buChar char="q"/>
            </a:pPr>
            <a:r>
              <a:rPr lang="en-US" sz="3200" dirty="0" err="1" smtClean="0">
                <a:latin typeface="Arial" panose="020B0604020202020204" pitchFamily="34" charset="0"/>
                <a:cs typeface="Arial" panose="020B0604020202020204" pitchFamily="34" charset="0"/>
              </a:rPr>
              <a:t>Définir</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votre</a:t>
            </a:r>
            <a:r>
              <a:rPr lang="en-US" sz="3200" dirty="0" smtClean="0">
                <a:latin typeface="Arial" panose="020B0604020202020204" pitchFamily="34" charset="0"/>
                <a:cs typeface="Arial" panose="020B0604020202020204" pitchFamily="34" charset="0"/>
              </a:rPr>
              <a:t> position sur </a:t>
            </a:r>
            <a:r>
              <a:rPr lang="en-US" sz="3200" dirty="0" err="1" smtClean="0">
                <a:latin typeface="Arial" panose="020B0604020202020204" pitchFamily="34" charset="0"/>
                <a:cs typeface="Arial" panose="020B0604020202020204" pitchFamily="34" charset="0"/>
              </a:rPr>
              <a:t>différentes</a:t>
            </a:r>
            <a:r>
              <a:rPr lang="en-US" sz="3200" dirty="0" smtClean="0">
                <a:latin typeface="Arial" panose="020B0604020202020204" pitchFamily="34" charset="0"/>
                <a:cs typeface="Arial" panose="020B0604020202020204" pitchFamily="34" charset="0"/>
              </a:rPr>
              <a:t> questions</a:t>
            </a:r>
            <a:endParaRPr lang="en-US" sz="3200" dirty="0">
              <a:latin typeface="Arial" panose="020B0604020202020204" pitchFamily="34" charset="0"/>
              <a:cs typeface="Arial" panose="020B0604020202020204" pitchFamily="34" charset="0"/>
            </a:endParaRPr>
          </a:p>
          <a:p>
            <a:pPr>
              <a:buFont typeface="Wingdings" panose="05000000000000000000" pitchFamily="2" charset="2"/>
              <a:buChar char="q"/>
            </a:pPr>
            <a:r>
              <a:rPr lang="en-US" sz="3200" dirty="0" err="1" smtClean="0">
                <a:latin typeface="Arial" panose="020B0604020202020204" pitchFamily="34" charset="0"/>
                <a:cs typeface="Arial" panose="020B0604020202020204" pitchFamily="34" charset="0"/>
              </a:rPr>
              <a:t>Trouver</a:t>
            </a:r>
            <a:r>
              <a:rPr lang="en-US" sz="3200" dirty="0" smtClean="0">
                <a:latin typeface="Arial" panose="020B0604020202020204" pitchFamily="34" charset="0"/>
                <a:cs typeface="Arial" panose="020B0604020202020204" pitchFamily="34" charset="0"/>
              </a:rPr>
              <a:t> les </a:t>
            </a:r>
            <a:r>
              <a:rPr lang="en-US" sz="3200" dirty="0" err="1" smtClean="0">
                <a:latin typeface="Arial" panose="020B0604020202020204" pitchFamily="34" charset="0"/>
                <a:cs typeface="Arial" panose="020B0604020202020204" pitchFamily="34" charset="0"/>
              </a:rPr>
              <a:t>ressources</a:t>
            </a:r>
            <a:r>
              <a:rPr lang="en-US" sz="3200" dirty="0" smtClean="0">
                <a:latin typeface="Arial" panose="020B0604020202020204" pitchFamily="34" charset="0"/>
                <a:cs typeface="Arial" panose="020B0604020202020204" pitchFamily="34" charset="0"/>
              </a:rPr>
              <a:t> et le </a:t>
            </a:r>
            <a:r>
              <a:rPr lang="en-US" sz="3200" dirty="0" err="1" smtClean="0">
                <a:latin typeface="Arial" panose="020B0604020202020204" pitchFamily="34" charset="0"/>
                <a:cs typeface="Arial" panose="020B0604020202020204" pitchFamily="34" charset="0"/>
              </a:rPr>
              <a:t>soutien</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requis</a:t>
            </a:r>
            <a:endParaRPr lang="en-US" sz="3200" dirty="0">
              <a:latin typeface="Arial" panose="020B0604020202020204" pitchFamily="34" charset="0"/>
              <a:cs typeface="Arial" panose="020B0604020202020204" pitchFamily="34" charset="0"/>
            </a:endParaRPr>
          </a:p>
        </p:txBody>
      </p:sp>
      <p:sp>
        <p:nvSpPr>
          <p:cNvPr id="7" name="Title 1">
            <a:extLst>
              <a:ext uri="{FF2B5EF4-FFF2-40B4-BE49-F238E27FC236}">
                <a16:creationId xmlns:a16="http://schemas.microsoft.com/office/drawing/2014/main" xmlns="" id="{154E0DDA-E8BA-1A43-B2A8-EE7F89840097}"/>
              </a:ext>
            </a:extLst>
          </p:cNvPr>
          <p:cNvSpPr>
            <a:spLocks noGrp="1"/>
          </p:cNvSpPr>
          <p:nvPr>
            <p:ph type="title"/>
          </p:nvPr>
        </p:nvSpPr>
        <p:spPr>
          <a:xfrm>
            <a:off x="497712" y="844951"/>
            <a:ext cx="6123007" cy="1956121"/>
          </a:xfrm>
        </p:spPr>
        <p:txBody>
          <a:bodyPr anchor="t"/>
          <a:lstStyle/>
          <a:p>
            <a:r>
              <a:rPr lang="en-US" dirty="0" err="1" smtClean="0">
                <a:solidFill>
                  <a:schemeClr val="bg1"/>
                </a:solidFill>
              </a:rPr>
              <a:t>Candidats</a:t>
            </a:r>
            <a:r>
              <a:rPr lang="en-US" dirty="0" smtClean="0">
                <a:solidFill>
                  <a:schemeClr val="bg1"/>
                </a:solidFill>
              </a:rPr>
              <a:t> </a:t>
            </a:r>
            <a:r>
              <a:rPr lang="en-US" dirty="0" err="1" smtClean="0">
                <a:solidFill>
                  <a:schemeClr val="bg1"/>
                </a:solidFill>
              </a:rPr>
              <a:t>indépendants</a:t>
            </a:r>
            <a:endParaRPr lang="en-US" dirty="0">
              <a:solidFill>
                <a:schemeClr val="bg1"/>
              </a:solidFill>
              <a:latin typeface="Arial" panose="020B0604020202020204" pitchFamily="34" charset="0"/>
              <a:cs typeface="Arial" panose="020B0604020202020204" pitchFamily="34" charset="0"/>
            </a:endParaRPr>
          </a:p>
        </p:txBody>
      </p:sp>
      <p:cxnSp>
        <p:nvCxnSpPr>
          <p:cNvPr id="6" name="Straight Connector 4">
            <a:extLst>
              <a:ext uri="{FF2B5EF4-FFF2-40B4-BE49-F238E27FC236}">
                <a16:creationId xmlns:a16="http://schemas.microsoft.com/office/drawing/2014/main" xmlns="" id="{323618E3-A44A-F24F-B978-13A7A615243E}"/>
              </a:ext>
            </a:extLst>
          </p:cNvPr>
          <p:cNvCxnSpPr>
            <a:cxnSpLocks/>
          </p:cNvCxnSpPr>
          <p:nvPr/>
        </p:nvCxnSpPr>
        <p:spPr>
          <a:xfrm>
            <a:off x="602664" y="2257693"/>
            <a:ext cx="1705108"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55349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2767</TotalTime>
  <Words>1785</Words>
  <Application>Microsoft Office PowerPoint</Application>
  <PresentationFormat>Custom</PresentationFormat>
  <Paragraphs>530</Paragraphs>
  <Slides>37</Slides>
  <Notes>37</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Tenir une campagne électorale fédérale</vt:lpstr>
      <vt:lpstr>Objectifs</vt:lpstr>
      <vt:lpstr>Ordre du jour</vt:lpstr>
      <vt:lpstr>PowerPoint Presentation</vt:lpstr>
      <vt:lpstr>Échéancier du parcours du candidat</vt:lpstr>
      <vt:lpstr> Candidat d’un parti  VS  Candidat indépendant </vt:lpstr>
      <vt:lpstr>Vidéo</vt:lpstr>
      <vt:lpstr>Élections générales 1997-2015</vt:lpstr>
      <vt:lpstr>Candidats indépendants</vt:lpstr>
      <vt:lpstr>Candidats  d’un parti</vt:lpstr>
      <vt:lpstr>Candidats d’un parti (suite)</vt:lpstr>
      <vt:lpstr>PowerPoint Presentation</vt:lpstr>
      <vt:lpstr>Investiture des candidats</vt:lpstr>
      <vt:lpstr>Investiture des candidats</vt:lpstr>
      <vt:lpstr>Investiture des candidats</vt:lpstr>
      <vt:lpstr>Investiture des candidats</vt:lpstr>
      <vt:lpstr>Prochaines étapes</vt:lpstr>
      <vt:lpstr>Trois jeux en campagne Jeu du nom – Jeu de la persuasion – Jeu de terrain</vt:lpstr>
      <vt:lpstr>Jeu du nom</vt:lpstr>
      <vt:lpstr>Jeu de la persuasion</vt:lpstr>
      <vt:lpstr>Jeu de terrain</vt:lpstr>
      <vt:lpstr>Ressources en campagne</vt:lpstr>
      <vt:lpstr>Appui du parti &amp; Initiatives personnelles</vt:lpstr>
      <vt:lpstr>Appui  du parti</vt:lpstr>
      <vt:lpstr>Initiatives personnelles</vt:lpstr>
      <vt:lpstr>Équipe, compétences et fonctions</vt:lpstr>
      <vt:lpstr>Gestion de campagne</vt:lpstr>
      <vt:lpstr>Gestion de campagne</vt:lpstr>
      <vt:lpstr>Gestion de campagne</vt:lpstr>
      <vt:lpstr>Équipe d’affichage</vt:lpstr>
      <vt:lpstr>Communications</vt:lpstr>
      <vt:lpstr>Équipe de solliciteurs</vt:lpstr>
      <vt:lpstr>Gestion des données</vt:lpstr>
      <vt:lpstr>Incitation à voter</vt:lpstr>
      <vt:lpstr>Autres rôles</vt:lpstr>
      <vt:lpstr>Résumé</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Michelle Horner</dc:creator>
  <cp:lastModifiedBy>Elections Canada</cp:lastModifiedBy>
  <cp:revision>197</cp:revision>
  <dcterms:created xsi:type="dcterms:W3CDTF">2019-05-31T11:36:01Z</dcterms:created>
  <dcterms:modified xsi:type="dcterms:W3CDTF">2020-06-02T18:43:31Z</dcterms:modified>
</cp:coreProperties>
</file>