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9"/>
  </p:notesMasterIdLst>
  <p:sldIdLst>
    <p:sldId id="257" r:id="rId2"/>
    <p:sldId id="258" r:id="rId3"/>
    <p:sldId id="259" r:id="rId4"/>
    <p:sldId id="260" r:id="rId5"/>
    <p:sldId id="261" r:id="rId6"/>
    <p:sldId id="262" r:id="rId7"/>
    <p:sldId id="263" r:id="rId8"/>
    <p:sldId id="265" r:id="rId9"/>
    <p:sldId id="268" r:id="rId10"/>
    <p:sldId id="269" r:id="rId11"/>
    <p:sldId id="270" r:id="rId12"/>
    <p:sldId id="271" r:id="rId13"/>
    <p:sldId id="272" r:id="rId14"/>
    <p:sldId id="273" r:id="rId15"/>
    <p:sldId id="274" r:id="rId16"/>
    <p:sldId id="275" r:id="rId17"/>
    <p:sldId id="276"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1F0FDAC-2580-C54B-BDF8-0A646D8E35CB}">
          <p14:sldIdLst>
            <p14:sldId id="257"/>
            <p14:sldId id="258"/>
            <p14:sldId id="259"/>
            <p14:sldId id="260"/>
            <p14:sldId id="261"/>
            <p14:sldId id="262"/>
            <p14:sldId id="263"/>
            <p14:sldId id="265"/>
            <p14:sldId id="268"/>
            <p14:sldId id="269"/>
            <p14:sldId id="270"/>
            <p14:sldId id="271"/>
            <p14:sldId id="272"/>
            <p14:sldId id="273"/>
            <p14:sldId id="274"/>
            <p14:sldId id="275"/>
            <p14:sldId id="276"/>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6BA9"/>
    <a:srgbClr val="781D7D"/>
    <a:srgbClr val="45256A"/>
    <a:srgbClr val="51B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6926"/>
    <p:restoredTop sz="64298" autoAdjust="0"/>
  </p:normalViewPr>
  <p:slideViewPr>
    <p:cSldViewPr snapToGrid="0" snapToObjects="1">
      <p:cViewPr>
        <p:scale>
          <a:sx n="70" d="100"/>
          <a:sy n="70" d="100"/>
        </p:scale>
        <p:origin x="-666" y="21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0EC30C-2902-4470-B3D2-E7EDE288D412}" type="doc">
      <dgm:prSet loTypeId="urn:microsoft.com/office/officeart/2005/8/layout/hProcess9" loCatId="process" qsTypeId="urn:microsoft.com/office/officeart/2005/8/quickstyle/simple1" qsCatId="simple" csTypeId="urn:microsoft.com/office/officeart/2005/8/colors/accent1_2" csCatId="accent1" phldr="1"/>
      <dgm:spPr/>
    </dgm:pt>
    <dgm:pt modelId="{0456EFFA-2E85-433D-8980-DB4B4ABBFF5D}">
      <dgm:prSet phldrT="[Texte]" custT="1"/>
      <dgm:spPr>
        <a:solidFill>
          <a:schemeClr val="bg1"/>
        </a:solidFill>
        <a:ln w="38100">
          <a:solidFill>
            <a:srgbClr val="781D7D"/>
          </a:solidFill>
        </a:ln>
      </dgm:spPr>
      <dgm:t>
        <a:bodyPr/>
        <a:lstStyle/>
        <a:p>
          <a:r>
            <a:rPr lang="en-US" sz="2000" dirty="0" smtClean="0">
              <a:solidFill>
                <a:schemeClr val="tx1"/>
              </a:solidFill>
              <a:latin typeface="Arial" panose="020B0604020202020204" pitchFamily="34" charset="0"/>
              <a:cs typeface="Arial" panose="020B0604020202020204" pitchFamily="34" charset="0"/>
            </a:rPr>
            <a:t>Announce your intent to run</a:t>
          </a:r>
          <a:endParaRPr lang="en-CA" sz="2000" dirty="0">
            <a:solidFill>
              <a:schemeClr val="tx1"/>
            </a:solidFill>
          </a:endParaRPr>
        </a:p>
      </dgm:t>
    </dgm:pt>
    <dgm:pt modelId="{BCC5387C-8568-4B4E-8DF9-129944523EBE}" type="parTrans" cxnId="{C6F45954-97BC-45B1-857E-C33462792123}">
      <dgm:prSet/>
      <dgm:spPr/>
      <dgm:t>
        <a:bodyPr/>
        <a:lstStyle/>
        <a:p>
          <a:endParaRPr lang="en-CA"/>
        </a:p>
      </dgm:t>
    </dgm:pt>
    <dgm:pt modelId="{1CD92452-18A7-4CD8-ABB8-1C6B85D4B594}" type="sibTrans" cxnId="{C6F45954-97BC-45B1-857E-C33462792123}">
      <dgm:prSet/>
      <dgm:spPr/>
      <dgm:t>
        <a:bodyPr/>
        <a:lstStyle/>
        <a:p>
          <a:endParaRPr lang="en-CA"/>
        </a:p>
      </dgm:t>
    </dgm:pt>
    <dgm:pt modelId="{1D9785AA-F019-425D-B8E3-F9F84B876B84}">
      <dgm:prSet phldrT="[Texte]" custT="1"/>
      <dgm:spPr>
        <a:solidFill>
          <a:schemeClr val="bg1"/>
        </a:solidFill>
        <a:ln w="38100">
          <a:solidFill>
            <a:srgbClr val="781D7D"/>
          </a:solidFill>
        </a:ln>
      </dgm:spPr>
      <dgm:t>
        <a:bodyPr/>
        <a:lstStyle/>
        <a:p>
          <a:r>
            <a:rPr lang="en-US" sz="2000" dirty="0" smtClean="0">
              <a:solidFill>
                <a:schemeClr val="tx1"/>
              </a:solidFill>
              <a:latin typeface="Arial" panose="020B0604020202020204" pitchFamily="34" charset="0"/>
              <a:cs typeface="Arial" panose="020B0604020202020204" pitchFamily="34" charset="0"/>
            </a:rPr>
            <a:t>(Secure party endorsement)</a:t>
          </a:r>
          <a:endParaRPr lang="en-CA" sz="2000" dirty="0">
            <a:solidFill>
              <a:schemeClr val="tx1"/>
            </a:solidFill>
          </a:endParaRPr>
        </a:p>
      </dgm:t>
    </dgm:pt>
    <dgm:pt modelId="{753B1B25-4981-4A7E-92BC-7F4FC93D1C29}" type="parTrans" cxnId="{D8B1A4AA-D859-420F-B8C0-A1492CAA33C1}">
      <dgm:prSet/>
      <dgm:spPr/>
      <dgm:t>
        <a:bodyPr/>
        <a:lstStyle/>
        <a:p>
          <a:endParaRPr lang="en-CA"/>
        </a:p>
      </dgm:t>
    </dgm:pt>
    <dgm:pt modelId="{ED1E4924-E548-4964-9D43-AA0F77051783}" type="sibTrans" cxnId="{D8B1A4AA-D859-420F-B8C0-A1492CAA33C1}">
      <dgm:prSet/>
      <dgm:spPr/>
      <dgm:t>
        <a:bodyPr/>
        <a:lstStyle/>
        <a:p>
          <a:endParaRPr lang="en-CA"/>
        </a:p>
      </dgm:t>
    </dgm:pt>
    <dgm:pt modelId="{292DE568-2A69-435B-A4A1-2F4362D2EE15}">
      <dgm:prSet phldrT="[Texte]" custT="1"/>
      <dgm:spPr>
        <a:solidFill>
          <a:schemeClr val="bg1"/>
        </a:solidFill>
        <a:ln w="38100">
          <a:solidFill>
            <a:srgbClr val="781D7D"/>
          </a:solidFill>
        </a:ln>
      </dgm:spPr>
      <dgm:t>
        <a:bodyPr/>
        <a:lstStyle/>
        <a:p>
          <a:r>
            <a:rPr lang="en-US" sz="2000" dirty="0" smtClean="0">
              <a:solidFill>
                <a:schemeClr val="tx1"/>
              </a:solidFill>
              <a:latin typeface="Arial" panose="020B0604020202020204" pitchFamily="34" charset="0"/>
              <a:cs typeface="Arial" panose="020B0604020202020204" pitchFamily="34" charset="0"/>
            </a:rPr>
            <a:t>Writ drop (official campaign launch)</a:t>
          </a:r>
          <a:endParaRPr lang="en-CA" sz="2000" dirty="0">
            <a:solidFill>
              <a:schemeClr val="tx1"/>
            </a:solidFill>
          </a:endParaRPr>
        </a:p>
      </dgm:t>
    </dgm:pt>
    <dgm:pt modelId="{1027FB86-14AF-47B6-A8F5-48F78A8A8DAA}" type="parTrans" cxnId="{21B2549E-6B81-48F1-B850-5D03422CD44D}">
      <dgm:prSet/>
      <dgm:spPr/>
      <dgm:t>
        <a:bodyPr/>
        <a:lstStyle/>
        <a:p>
          <a:endParaRPr lang="en-CA"/>
        </a:p>
      </dgm:t>
    </dgm:pt>
    <dgm:pt modelId="{89037756-6438-4BE4-BE4E-2C74892D6C77}" type="sibTrans" cxnId="{21B2549E-6B81-48F1-B850-5D03422CD44D}">
      <dgm:prSet/>
      <dgm:spPr/>
      <dgm:t>
        <a:bodyPr/>
        <a:lstStyle/>
        <a:p>
          <a:endParaRPr lang="en-CA"/>
        </a:p>
      </dgm:t>
    </dgm:pt>
    <dgm:pt modelId="{A277F018-335C-46EA-9800-AB9885081A6C}">
      <dgm:prSet phldrT="[Texte]" custT="1"/>
      <dgm:spPr>
        <a:solidFill>
          <a:schemeClr val="bg1"/>
        </a:solidFill>
        <a:ln w="38100">
          <a:solidFill>
            <a:srgbClr val="781D7D"/>
          </a:solidFill>
        </a:ln>
      </dgm:spPr>
      <dgm:t>
        <a:bodyPr/>
        <a:lstStyle/>
        <a:p>
          <a:r>
            <a:rPr lang="en-US" sz="2000" dirty="0" smtClean="0">
              <a:solidFill>
                <a:schemeClr val="tx1"/>
              </a:solidFill>
              <a:latin typeface="Arial" panose="020B0604020202020204" pitchFamily="34" charset="0"/>
              <a:cs typeface="Arial" panose="020B0604020202020204" pitchFamily="34" charset="0"/>
            </a:rPr>
            <a:t>Election day</a:t>
          </a:r>
          <a:endParaRPr lang="en-CA" sz="2000" dirty="0">
            <a:solidFill>
              <a:schemeClr val="tx1"/>
            </a:solidFill>
          </a:endParaRPr>
        </a:p>
      </dgm:t>
    </dgm:pt>
    <dgm:pt modelId="{F0CE1C6C-431E-4EF8-8F0C-368CEE6862F3}" type="parTrans" cxnId="{42723926-8553-4FF9-82E1-CC6772420E36}">
      <dgm:prSet/>
      <dgm:spPr/>
      <dgm:t>
        <a:bodyPr/>
        <a:lstStyle/>
        <a:p>
          <a:endParaRPr lang="en-CA"/>
        </a:p>
      </dgm:t>
    </dgm:pt>
    <dgm:pt modelId="{8FBB8E2D-0868-4F31-8141-5DB4658FF6FF}" type="sibTrans" cxnId="{42723926-8553-4FF9-82E1-CC6772420E36}">
      <dgm:prSet/>
      <dgm:spPr/>
      <dgm:t>
        <a:bodyPr/>
        <a:lstStyle/>
        <a:p>
          <a:endParaRPr lang="en-CA"/>
        </a:p>
      </dgm:t>
    </dgm:pt>
    <dgm:pt modelId="{CA9BDFF5-67C7-43A8-A931-F56E182125B8}">
      <dgm:prSet phldrT="[Texte]" custT="1"/>
      <dgm:spPr>
        <a:solidFill>
          <a:schemeClr val="bg1"/>
        </a:solidFill>
        <a:ln w="38100">
          <a:solidFill>
            <a:srgbClr val="781D7D"/>
          </a:solidFill>
        </a:ln>
      </dgm:spPr>
      <dgm:t>
        <a:bodyPr/>
        <a:lstStyle/>
        <a:p>
          <a:r>
            <a:rPr lang="en-US" sz="2000" dirty="0" smtClean="0">
              <a:solidFill>
                <a:schemeClr val="tx1"/>
              </a:solidFill>
              <a:latin typeface="Arial" panose="020B0604020202020204" pitchFamily="34" charset="0"/>
              <a:cs typeface="Arial" panose="020B0604020202020204" pitchFamily="34" charset="0"/>
            </a:rPr>
            <a:t>Register as a candidate</a:t>
          </a:r>
          <a:endParaRPr lang="en-CA" sz="2000" dirty="0">
            <a:solidFill>
              <a:schemeClr val="tx1"/>
            </a:solidFill>
          </a:endParaRPr>
        </a:p>
      </dgm:t>
    </dgm:pt>
    <dgm:pt modelId="{221FDF75-5CB2-4A50-975A-32DB3F0E5786}" type="parTrans" cxnId="{498EE1E9-3D1B-48B6-A797-4DC6EFD1726A}">
      <dgm:prSet/>
      <dgm:spPr/>
      <dgm:t>
        <a:bodyPr/>
        <a:lstStyle/>
        <a:p>
          <a:endParaRPr lang="en-CA"/>
        </a:p>
      </dgm:t>
    </dgm:pt>
    <dgm:pt modelId="{8C169ACE-7648-440E-821C-4764B0A5093C}" type="sibTrans" cxnId="{498EE1E9-3D1B-48B6-A797-4DC6EFD1726A}">
      <dgm:prSet/>
      <dgm:spPr/>
      <dgm:t>
        <a:bodyPr/>
        <a:lstStyle/>
        <a:p>
          <a:endParaRPr lang="en-CA"/>
        </a:p>
      </dgm:t>
    </dgm:pt>
    <dgm:pt modelId="{73B92033-FC53-4E53-AEE5-8E359F26D5D9}" type="pres">
      <dgm:prSet presAssocID="{F20EC30C-2902-4470-B3D2-E7EDE288D412}" presName="CompostProcess" presStyleCnt="0">
        <dgm:presLayoutVars>
          <dgm:dir/>
          <dgm:resizeHandles val="exact"/>
        </dgm:presLayoutVars>
      </dgm:prSet>
      <dgm:spPr/>
    </dgm:pt>
    <dgm:pt modelId="{21600668-BC62-4632-93C4-F47593B852F0}" type="pres">
      <dgm:prSet presAssocID="{F20EC30C-2902-4470-B3D2-E7EDE288D412}" presName="arrow" presStyleLbl="bgShp" presStyleIdx="0" presStyleCnt="1"/>
      <dgm:spPr>
        <a:gradFill flip="none" rotWithShape="0">
          <a:gsLst>
            <a:gs pos="0">
              <a:srgbClr val="A66BA9">
                <a:tint val="66000"/>
                <a:satMod val="160000"/>
              </a:srgbClr>
            </a:gs>
            <a:gs pos="50000">
              <a:srgbClr val="A66BA9">
                <a:tint val="44500"/>
                <a:satMod val="160000"/>
              </a:srgbClr>
            </a:gs>
            <a:gs pos="100000">
              <a:srgbClr val="A66BA9">
                <a:tint val="23500"/>
                <a:satMod val="160000"/>
              </a:srgbClr>
            </a:gs>
          </a:gsLst>
          <a:lin ang="0" scaled="1"/>
          <a:tileRect/>
        </a:gradFill>
      </dgm:spPr>
    </dgm:pt>
    <dgm:pt modelId="{1FC25E42-2046-4C4D-BF68-6A9E20A714FB}" type="pres">
      <dgm:prSet presAssocID="{F20EC30C-2902-4470-B3D2-E7EDE288D412}" presName="linearProcess" presStyleCnt="0"/>
      <dgm:spPr/>
    </dgm:pt>
    <dgm:pt modelId="{61404B90-58C0-49A4-A8E3-B9A84F5D0A4D}" type="pres">
      <dgm:prSet presAssocID="{0456EFFA-2E85-433D-8980-DB4B4ABBFF5D}" presName="textNode" presStyleLbl="node1" presStyleIdx="0" presStyleCnt="5" custScaleX="101807" custScaleY="81250">
        <dgm:presLayoutVars>
          <dgm:bulletEnabled val="1"/>
        </dgm:presLayoutVars>
      </dgm:prSet>
      <dgm:spPr>
        <a:prstGeom prst="rect">
          <a:avLst/>
        </a:prstGeom>
      </dgm:spPr>
      <dgm:t>
        <a:bodyPr/>
        <a:lstStyle/>
        <a:p>
          <a:endParaRPr lang="en-CA"/>
        </a:p>
      </dgm:t>
    </dgm:pt>
    <dgm:pt modelId="{F83E0B9E-5BFC-46FE-BE6A-CAA2708B3D61}" type="pres">
      <dgm:prSet presAssocID="{1CD92452-18A7-4CD8-ABB8-1C6B85D4B594}" presName="sibTrans" presStyleCnt="0"/>
      <dgm:spPr/>
    </dgm:pt>
    <dgm:pt modelId="{F1C41B9C-570B-4BE6-93E4-E68CB98D04CB}" type="pres">
      <dgm:prSet presAssocID="{1D9785AA-F019-425D-B8E3-F9F84B876B84}" presName="textNode" presStyleLbl="node1" presStyleIdx="1" presStyleCnt="5" custScaleX="101807" custScaleY="81250">
        <dgm:presLayoutVars>
          <dgm:bulletEnabled val="1"/>
        </dgm:presLayoutVars>
      </dgm:prSet>
      <dgm:spPr>
        <a:prstGeom prst="rect">
          <a:avLst/>
        </a:prstGeom>
      </dgm:spPr>
      <dgm:t>
        <a:bodyPr/>
        <a:lstStyle/>
        <a:p>
          <a:endParaRPr lang="en-CA"/>
        </a:p>
      </dgm:t>
    </dgm:pt>
    <dgm:pt modelId="{F902CDB1-CA07-4304-BB96-D5C2F9D73F6C}" type="pres">
      <dgm:prSet presAssocID="{ED1E4924-E548-4964-9D43-AA0F77051783}" presName="sibTrans" presStyleCnt="0"/>
      <dgm:spPr/>
    </dgm:pt>
    <dgm:pt modelId="{8F0A460E-A46E-4199-950B-399A248949BE}" type="pres">
      <dgm:prSet presAssocID="{292DE568-2A69-435B-A4A1-2F4362D2EE15}" presName="textNode" presStyleLbl="node1" presStyleIdx="2" presStyleCnt="5" custScaleX="101807" custScaleY="81250">
        <dgm:presLayoutVars>
          <dgm:bulletEnabled val="1"/>
        </dgm:presLayoutVars>
      </dgm:prSet>
      <dgm:spPr>
        <a:prstGeom prst="rect">
          <a:avLst/>
        </a:prstGeom>
      </dgm:spPr>
      <dgm:t>
        <a:bodyPr/>
        <a:lstStyle/>
        <a:p>
          <a:endParaRPr lang="en-CA"/>
        </a:p>
      </dgm:t>
    </dgm:pt>
    <dgm:pt modelId="{403264F3-5796-4352-B6E8-566FE1E1D752}" type="pres">
      <dgm:prSet presAssocID="{89037756-6438-4BE4-BE4E-2C74892D6C77}" presName="sibTrans" presStyleCnt="0"/>
      <dgm:spPr/>
    </dgm:pt>
    <dgm:pt modelId="{838E3CDB-096F-44A4-B061-5D106BF9E379}" type="pres">
      <dgm:prSet presAssocID="{CA9BDFF5-67C7-43A8-A931-F56E182125B8}" presName="textNode" presStyleLbl="node1" presStyleIdx="3" presStyleCnt="5" custScaleX="101807" custScaleY="81250">
        <dgm:presLayoutVars>
          <dgm:bulletEnabled val="1"/>
        </dgm:presLayoutVars>
      </dgm:prSet>
      <dgm:spPr>
        <a:prstGeom prst="rect">
          <a:avLst/>
        </a:prstGeom>
      </dgm:spPr>
      <dgm:t>
        <a:bodyPr/>
        <a:lstStyle/>
        <a:p>
          <a:endParaRPr lang="en-CA"/>
        </a:p>
      </dgm:t>
    </dgm:pt>
    <dgm:pt modelId="{6B0E1D4B-838A-4B1E-A14F-5E4D4EDA11A7}" type="pres">
      <dgm:prSet presAssocID="{8C169ACE-7648-440E-821C-4764B0A5093C}" presName="sibTrans" presStyleCnt="0"/>
      <dgm:spPr/>
    </dgm:pt>
    <dgm:pt modelId="{AA22CF80-DBF1-4F18-AC81-D983E316B20F}" type="pres">
      <dgm:prSet presAssocID="{A277F018-335C-46EA-9800-AB9885081A6C}" presName="textNode" presStyleLbl="node1" presStyleIdx="4" presStyleCnt="5" custScaleX="101807" custScaleY="81250">
        <dgm:presLayoutVars>
          <dgm:bulletEnabled val="1"/>
        </dgm:presLayoutVars>
      </dgm:prSet>
      <dgm:spPr>
        <a:prstGeom prst="rect">
          <a:avLst/>
        </a:prstGeom>
      </dgm:spPr>
      <dgm:t>
        <a:bodyPr/>
        <a:lstStyle/>
        <a:p>
          <a:endParaRPr lang="en-CA"/>
        </a:p>
      </dgm:t>
    </dgm:pt>
  </dgm:ptLst>
  <dgm:cxnLst>
    <dgm:cxn modelId="{0CD53E10-8A86-42BD-A077-C0640FF78CBF}" type="presOf" srcId="{1D9785AA-F019-425D-B8E3-F9F84B876B84}" destId="{F1C41B9C-570B-4BE6-93E4-E68CB98D04CB}" srcOrd="0" destOrd="0" presId="urn:microsoft.com/office/officeart/2005/8/layout/hProcess9"/>
    <dgm:cxn modelId="{21B2549E-6B81-48F1-B850-5D03422CD44D}" srcId="{F20EC30C-2902-4470-B3D2-E7EDE288D412}" destId="{292DE568-2A69-435B-A4A1-2F4362D2EE15}" srcOrd="2" destOrd="0" parTransId="{1027FB86-14AF-47B6-A8F5-48F78A8A8DAA}" sibTransId="{89037756-6438-4BE4-BE4E-2C74892D6C77}"/>
    <dgm:cxn modelId="{B233F50A-9DA8-42AF-AE8C-3B742C9FFDE1}" type="presOf" srcId="{292DE568-2A69-435B-A4A1-2F4362D2EE15}" destId="{8F0A460E-A46E-4199-950B-399A248949BE}" srcOrd="0" destOrd="0" presId="urn:microsoft.com/office/officeart/2005/8/layout/hProcess9"/>
    <dgm:cxn modelId="{002CC0BA-AB8A-45B9-9169-9933DE628EB0}" type="presOf" srcId="{0456EFFA-2E85-433D-8980-DB4B4ABBFF5D}" destId="{61404B90-58C0-49A4-A8E3-B9A84F5D0A4D}" srcOrd="0" destOrd="0" presId="urn:microsoft.com/office/officeart/2005/8/layout/hProcess9"/>
    <dgm:cxn modelId="{87BDCE71-0919-455D-B7CD-E1DD3C609555}" type="presOf" srcId="{A277F018-335C-46EA-9800-AB9885081A6C}" destId="{AA22CF80-DBF1-4F18-AC81-D983E316B20F}" srcOrd="0" destOrd="0" presId="urn:microsoft.com/office/officeart/2005/8/layout/hProcess9"/>
    <dgm:cxn modelId="{42723926-8553-4FF9-82E1-CC6772420E36}" srcId="{F20EC30C-2902-4470-B3D2-E7EDE288D412}" destId="{A277F018-335C-46EA-9800-AB9885081A6C}" srcOrd="4" destOrd="0" parTransId="{F0CE1C6C-431E-4EF8-8F0C-368CEE6862F3}" sibTransId="{8FBB8E2D-0868-4F31-8141-5DB4658FF6FF}"/>
    <dgm:cxn modelId="{498EE1E9-3D1B-48B6-A797-4DC6EFD1726A}" srcId="{F20EC30C-2902-4470-B3D2-E7EDE288D412}" destId="{CA9BDFF5-67C7-43A8-A931-F56E182125B8}" srcOrd="3" destOrd="0" parTransId="{221FDF75-5CB2-4A50-975A-32DB3F0E5786}" sibTransId="{8C169ACE-7648-440E-821C-4764B0A5093C}"/>
    <dgm:cxn modelId="{D8B1A4AA-D859-420F-B8C0-A1492CAA33C1}" srcId="{F20EC30C-2902-4470-B3D2-E7EDE288D412}" destId="{1D9785AA-F019-425D-B8E3-F9F84B876B84}" srcOrd="1" destOrd="0" parTransId="{753B1B25-4981-4A7E-92BC-7F4FC93D1C29}" sibTransId="{ED1E4924-E548-4964-9D43-AA0F77051783}"/>
    <dgm:cxn modelId="{AC44B1ED-66BF-44EE-A4FB-E1E7CC3A7112}" type="presOf" srcId="{CA9BDFF5-67C7-43A8-A931-F56E182125B8}" destId="{838E3CDB-096F-44A4-B061-5D106BF9E379}" srcOrd="0" destOrd="0" presId="urn:microsoft.com/office/officeart/2005/8/layout/hProcess9"/>
    <dgm:cxn modelId="{C6F45954-97BC-45B1-857E-C33462792123}" srcId="{F20EC30C-2902-4470-B3D2-E7EDE288D412}" destId="{0456EFFA-2E85-433D-8980-DB4B4ABBFF5D}" srcOrd="0" destOrd="0" parTransId="{BCC5387C-8568-4B4E-8DF9-129944523EBE}" sibTransId="{1CD92452-18A7-4CD8-ABB8-1C6B85D4B594}"/>
    <dgm:cxn modelId="{83528576-23E0-48DC-A9C4-12E64A2F690F}" type="presOf" srcId="{F20EC30C-2902-4470-B3D2-E7EDE288D412}" destId="{73B92033-FC53-4E53-AEE5-8E359F26D5D9}" srcOrd="0" destOrd="0" presId="urn:microsoft.com/office/officeart/2005/8/layout/hProcess9"/>
    <dgm:cxn modelId="{7E3C5622-E318-415C-A898-447D1424BD3A}" type="presParOf" srcId="{73B92033-FC53-4E53-AEE5-8E359F26D5D9}" destId="{21600668-BC62-4632-93C4-F47593B852F0}" srcOrd="0" destOrd="0" presId="urn:microsoft.com/office/officeart/2005/8/layout/hProcess9"/>
    <dgm:cxn modelId="{02B51A8B-987D-48B2-995A-96CF88DCA31B}" type="presParOf" srcId="{73B92033-FC53-4E53-AEE5-8E359F26D5D9}" destId="{1FC25E42-2046-4C4D-BF68-6A9E20A714FB}" srcOrd="1" destOrd="0" presId="urn:microsoft.com/office/officeart/2005/8/layout/hProcess9"/>
    <dgm:cxn modelId="{EAB779C4-6FA5-456C-8042-7DA9C8AC29C1}" type="presParOf" srcId="{1FC25E42-2046-4C4D-BF68-6A9E20A714FB}" destId="{61404B90-58C0-49A4-A8E3-B9A84F5D0A4D}" srcOrd="0" destOrd="0" presId="urn:microsoft.com/office/officeart/2005/8/layout/hProcess9"/>
    <dgm:cxn modelId="{E84BDFBD-AF90-4571-B634-6C1407B7EC05}" type="presParOf" srcId="{1FC25E42-2046-4C4D-BF68-6A9E20A714FB}" destId="{F83E0B9E-5BFC-46FE-BE6A-CAA2708B3D61}" srcOrd="1" destOrd="0" presId="urn:microsoft.com/office/officeart/2005/8/layout/hProcess9"/>
    <dgm:cxn modelId="{1849A2E5-CB8A-4325-9F5E-036FB2F74965}" type="presParOf" srcId="{1FC25E42-2046-4C4D-BF68-6A9E20A714FB}" destId="{F1C41B9C-570B-4BE6-93E4-E68CB98D04CB}" srcOrd="2" destOrd="0" presId="urn:microsoft.com/office/officeart/2005/8/layout/hProcess9"/>
    <dgm:cxn modelId="{E5943310-6CEB-4DE5-937C-5548C165B44D}" type="presParOf" srcId="{1FC25E42-2046-4C4D-BF68-6A9E20A714FB}" destId="{F902CDB1-CA07-4304-BB96-D5C2F9D73F6C}" srcOrd="3" destOrd="0" presId="urn:microsoft.com/office/officeart/2005/8/layout/hProcess9"/>
    <dgm:cxn modelId="{46256CC2-FBDB-4E32-88C1-066E43F17775}" type="presParOf" srcId="{1FC25E42-2046-4C4D-BF68-6A9E20A714FB}" destId="{8F0A460E-A46E-4199-950B-399A248949BE}" srcOrd="4" destOrd="0" presId="urn:microsoft.com/office/officeart/2005/8/layout/hProcess9"/>
    <dgm:cxn modelId="{620439B0-83DF-4F5C-8799-8A1EB3CD5573}" type="presParOf" srcId="{1FC25E42-2046-4C4D-BF68-6A9E20A714FB}" destId="{403264F3-5796-4352-B6E8-566FE1E1D752}" srcOrd="5" destOrd="0" presId="urn:microsoft.com/office/officeart/2005/8/layout/hProcess9"/>
    <dgm:cxn modelId="{95EA49A6-B7A5-4E0D-85C1-FE109D6D14D9}" type="presParOf" srcId="{1FC25E42-2046-4C4D-BF68-6A9E20A714FB}" destId="{838E3CDB-096F-44A4-B061-5D106BF9E379}" srcOrd="6" destOrd="0" presId="urn:microsoft.com/office/officeart/2005/8/layout/hProcess9"/>
    <dgm:cxn modelId="{2FCB24CF-4BD9-42B3-A9C6-1135B6AC1E3B}" type="presParOf" srcId="{1FC25E42-2046-4C4D-BF68-6A9E20A714FB}" destId="{6B0E1D4B-838A-4B1E-A14F-5E4D4EDA11A7}" srcOrd="7" destOrd="0" presId="urn:microsoft.com/office/officeart/2005/8/layout/hProcess9"/>
    <dgm:cxn modelId="{2D21922B-118C-48DE-A29B-92295AD0B80C}" type="presParOf" srcId="{1FC25E42-2046-4C4D-BF68-6A9E20A714FB}" destId="{AA22CF80-DBF1-4F18-AC81-D983E316B20F}"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solidFill>
          <a:schemeClr val="bg1"/>
        </a:solidFill>
        <a:ln w="38100">
          <a:solidFill>
            <a:srgbClr val="A66BA9"/>
          </a:solidFill>
        </a:ln>
      </dgm:spPr>
      <dgm:t>
        <a:bodyPr/>
        <a:lstStyle/>
        <a:p>
          <a:r>
            <a:rPr lang="fr-CA" sz="2800" b="1" dirty="0" smtClean="0">
              <a:solidFill>
                <a:schemeClr val="tx1"/>
              </a:solidFill>
            </a:rPr>
            <a:t>1. </a:t>
          </a:r>
          <a:r>
            <a:rPr lang="fr-CA" sz="2800" b="1" dirty="0" err="1" smtClean="0">
              <a:solidFill>
                <a:schemeClr val="tx1"/>
              </a:solidFill>
            </a:rPr>
            <a:t>Connect</a:t>
          </a:r>
          <a:r>
            <a:rPr lang="fr-CA" sz="2800" b="1" dirty="0" smtClean="0">
              <a:solidFill>
                <a:schemeClr val="tx1"/>
              </a:solidFill>
            </a:rPr>
            <a:t> </a:t>
          </a:r>
          <a:r>
            <a:rPr lang="fr-CA" sz="2800" b="1" dirty="0" err="1" smtClean="0">
              <a:solidFill>
                <a:schemeClr val="tx1"/>
              </a:solidFill>
            </a:rPr>
            <a:t>with</a:t>
          </a:r>
          <a:r>
            <a:rPr lang="fr-CA" sz="2800" b="1" dirty="0" smtClean="0">
              <a:solidFill>
                <a:schemeClr val="tx1"/>
              </a:solidFill>
            </a:rPr>
            <a:t> a party</a:t>
          </a:r>
          <a:endParaRPr lang="en-CA" sz="2800" b="1" dirty="0">
            <a:solidFill>
              <a:schemeClr val="tx1"/>
            </a:solidFill>
          </a:endParaRPr>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noFill/>
        <a:ln w="38100">
          <a:solidFill>
            <a:srgbClr val="A66BA9"/>
          </a:solidFill>
        </a:ln>
      </dgm:spPr>
      <dgm:t>
        <a:bodyPr/>
        <a:lstStyle/>
        <a:p>
          <a:r>
            <a:rPr lang="fr-CA" sz="2800" b="1" dirty="0" smtClean="0">
              <a:solidFill>
                <a:schemeClr val="tx1"/>
              </a:solidFill>
            </a:rPr>
            <a:t>2. </a:t>
          </a:r>
          <a:r>
            <a:rPr lang="fr-CA" sz="2800" b="1" dirty="0" err="1" smtClean="0">
              <a:solidFill>
                <a:schemeClr val="tx1"/>
              </a:solidFill>
            </a:rPr>
            <a:t>Get</a:t>
          </a:r>
          <a:r>
            <a:rPr lang="fr-CA" sz="2800" b="1" dirty="0" smtClean="0">
              <a:solidFill>
                <a:schemeClr val="tx1"/>
              </a:solidFill>
            </a:rPr>
            <a:t> </a:t>
          </a:r>
          <a:r>
            <a:rPr lang="fr-CA" sz="2800" b="1" dirty="0" err="1" smtClean="0">
              <a:solidFill>
                <a:schemeClr val="tx1"/>
              </a:solidFill>
            </a:rPr>
            <a:t>vetted</a:t>
          </a:r>
          <a:endParaRPr lang="en-CA" sz="2800" b="1" dirty="0">
            <a:solidFill>
              <a:schemeClr val="tx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noFill/>
        <a:ln w="38100">
          <a:solidFill>
            <a:srgbClr val="A66BA9"/>
          </a:solidFill>
        </a:ln>
      </dgm:spPr>
      <dgm:t>
        <a:bodyPr/>
        <a:lstStyle/>
        <a:p>
          <a:r>
            <a:rPr lang="fr-CA" sz="2800" b="1" dirty="0" smtClean="0">
              <a:solidFill>
                <a:schemeClr val="tx1"/>
              </a:solidFill>
            </a:rPr>
            <a:t>3. Secure nomination </a:t>
          </a:r>
          <a:endParaRPr lang="en-CA" sz="2800" b="1" dirty="0">
            <a:solidFill>
              <a:schemeClr val="tx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C4E4E01A-22E8-44EB-81EA-837DB44D9AE1}" type="presOf" srcId="{CC0D18ED-6BC6-4EE3-A9C6-783252DF83A6}" destId="{8D3508DA-936B-467B-A414-43578D2877F7}" srcOrd="0" destOrd="0" presId="urn:microsoft.com/office/officeart/2005/8/layout/chevron1"/>
    <dgm:cxn modelId="{6E831B74-0602-4DCA-996B-222D419CAB65}" srcId="{EA478E06-3E26-4893-B462-204821195381}" destId="{786051F4-739D-4B6F-849A-EB2407191D7F}" srcOrd="0" destOrd="0" parTransId="{8B74D4E4-0622-4184-9D40-2E1299E3858E}" sibTransId="{A524FAF5-9BC4-49E5-B687-054165B840D1}"/>
    <dgm:cxn modelId="{7FC2EE9F-31BA-4B4D-A4D4-94B96F8B418E}" srcId="{EA478E06-3E26-4893-B462-204821195381}" destId="{CC0D18ED-6BC6-4EE3-A9C6-783252DF83A6}" srcOrd="1" destOrd="0" parTransId="{1D644B15-8F04-4D73-A737-419A5C1F807E}" sibTransId="{56FC5F24-768C-4DFB-8FA5-A70B6BE26729}"/>
    <dgm:cxn modelId="{B44A857C-8E06-4273-84DC-DB561BA44438}" type="presOf" srcId="{EA478E06-3E26-4893-B462-204821195381}" destId="{47B14A05-2133-488F-8BC1-78F77F72B64B}" srcOrd="0" destOrd="0" presId="urn:microsoft.com/office/officeart/2005/8/layout/chevron1"/>
    <dgm:cxn modelId="{366AF53B-3EEC-465B-8F8C-FD045AFFCEA5}" type="presOf" srcId="{03FBA921-6757-46C3-998F-706C40F62612}" destId="{06000DED-4E2B-4932-8338-7DDCDA469EFA}" srcOrd="0" destOrd="0" presId="urn:microsoft.com/office/officeart/2005/8/layout/chevron1"/>
    <dgm:cxn modelId="{52188317-ED0B-4136-9648-35D7E1D3D6A5}" type="presOf" srcId="{786051F4-739D-4B6F-849A-EB2407191D7F}" destId="{F5858375-1A0C-4EE4-8A12-444CFF5EF9B7}" srcOrd="0" destOrd="0" presId="urn:microsoft.com/office/officeart/2005/8/layout/chevron1"/>
    <dgm:cxn modelId="{569C2145-A566-4CCB-9F92-EF08800CF2B3}" srcId="{EA478E06-3E26-4893-B462-204821195381}" destId="{03FBA921-6757-46C3-998F-706C40F62612}" srcOrd="2" destOrd="0" parTransId="{C80A9143-6AF6-497C-99D8-5CFF8C886DA4}" sibTransId="{16E24B01-E4F5-4719-892F-D41519510365}"/>
    <dgm:cxn modelId="{8573F0D1-61CE-4E9A-A0C5-134FF7830FCB}" type="presParOf" srcId="{47B14A05-2133-488F-8BC1-78F77F72B64B}" destId="{F5858375-1A0C-4EE4-8A12-444CFF5EF9B7}" srcOrd="0" destOrd="0" presId="urn:microsoft.com/office/officeart/2005/8/layout/chevron1"/>
    <dgm:cxn modelId="{81E8A50B-8A4C-462F-9B60-02B92FE9118D}" type="presParOf" srcId="{47B14A05-2133-488F-8BC1-78F77F72B64B}" destId="{A10745D5-AD4B-4E43-93CF-6660E8A74385}" srcOrd="1" destOrd="0" presId="urn:microsoft.com/office/officeart/2005/8/layout/chevron1"/>
    <dgm:cxn modelId="{C032ACDC-C1EE-4153-B927-E7FDD069E279}" type="presParOf" srcId="{47B14A05-2133-488F-8BC1-78F77F72B64B}" destId="{8D3508DA-936B-467B-A414-43578D2877F7}" srcOrd="2" destOrd="0" presId="urn:microsoft.com/office/officeart/2005/8/layout/chevron1"/>
    <dgm:cxn modelId="{0922CDC1-7B6E-4513-BD7B-660C213C635C}" type="presParOf" srcId="{47B14A05-2133-488F-8BC1-78F77F72B64B}" destId="{0F1DB951-6705-4FC2-8DD7-A1A435C8CF36}" srcOrd="3" destOrd="0" presId="urn:microsoft.com/office/officeart/2005/8/layout/chevron1"/>
    <dgm:cxn modelId="{3B946C61-BE01-453B-9591-D9FB130CEB52}"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solidFill>
          <a:srgbClr val="A66BA9"/>
        </a:solidFill>
      </dgm:spPr>
      <dgm:t>
        <a:bodyPr/>
        <a:lstStyle/>
        <a:p>
          <a:r>
            <a:rPr lang="fr-CA" sz="2800" b="1" dirty="0" smtClean="0"/>
            <a:t>1. </a:t>
          </a:r>
          <a:r>
            <a:rPr lang="fr-CA" sz="2800" b="1" dirty="0" err="1" smtClean="0"/>
            <a:t>Connect</a:t>
          </a:r>
          <a:r>
            <a:rPr lang="fr-CA" sz="2800" b="1" dirty="0" smtClean="0"/>
            <a:t> </a:t>
          </a:r>
          <a:r>
            <a:rPr lang="fr-CA" sz="2800" b="1" dirty="0" err="1" smtClean="0"/>
            <a:t>with</a:t>
          </a:r>
          <a:r>
            <a:rPr lang="fr-CA" sz="2800" b="1" dirty="0" smtClean="0"/>
            <a:t> a party</a:t>
          </a:r>
          <a:endParaRPr lang="en-CA" sz="2800" b="1" dirty="0"/>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noFill/>
        <a:ln w="38100">
          <a:solidFill>
            <a:srgbClr val="A66BA9"/>
          </a:solidFill>
        </a:ln>
      </dgm:spPr>
      <dgm:t>
        <a:bodyPr/>
        <a:lstStyle/>
        <a:p>
          <a:r>
            <a:rPr lang="fr-CA" sz="2800" b="1" dirty="0" smtClean="0">
              <a:solidFill>
                <a:schemeClr val="tx1"/>
              </a:solidFill>
            </a:rPr>
            <a:t>2. </a:t>
          </a:r>
          <a:r>
            <a:rPr lang="fr-CA" sz="2800" b="1" dirty="0" err="1" smtClean="0">
              <a:solidFill>
                <a:schemeClr val="tx1"/>
              </a:solidFill>
            </a:rPr>
            <a:t>Get</a:t>
          </a:r>
          <a:r>
            <a:rPr lang="fr-CA" sz="2800" b="1" dirty="0" smtClean="0">
              <a:solidFill>
                <a:schemeClr val="tx1"/>
              </a:solidFill>
            </a:rPr>
            <a:t> </a:t>
          </a:r>
          <a:r>
            <a:rPr lang="fr-CA" sz="2800" b="1" dirty="0" err="1" smtClean="0">
              <a:solidFill>
                <a:schemeClr val="tx1"/>
              </a:solidFill>
            </a:rPr>
            <a:t>vetted</a:t>
          </a:r>
          <a:endParaRPr lang="en-CA" sz="2800" b="1" dirty="0">
            <a:solidFill>
              <a:schemeClr val="tx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noFill/>
        <a:ln w="38100">
          <a:solidFill>
            <a:srgbClr val="A66BA9"/>
          </a:solidFill>
        </a:ln>
      </dgm:spPr>
      <dgm:t>
        <a:bodyPr/>
        <a:lstStyle/>
        <a:p>
          <a:r>
            <a:rPr lang="fr-CA" sz="2800" b="1" dirty="0" smtClean="0">
              <a:solidFill>
                <a:schemeClr val="tx1"/>
              </a:solidFill>
            </a:rPr>
            <a:t>3. Secure nomination </a:t>
          </a:r>
          <a:endParaRPr lang="en-CA" sz="2800" b="1" dirty="0">
            <a:solidFill>
              <a:schemeClr val="tx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6E831B74-0602-4DCA-996B-222D419CAB65}" srcId="{EA478E06-3E26-4893-B462-204821195381}" destId="{786051F4-739D-4B6F-849A-EB2407191D7F}" srcOrd="0" destOrd="0" parTransId="{8B74D4E4-0622-4184-9D40-2E1299E3858E}" sibTransId="{A524FAF5-9BC4-49E5-B687-054165B840D1}"/>
    <dgm:cxn modelId="{7FC2EE9F-31BA-4B4D-A4D4-94B96F8B418E}" srcId="{EA478E06-3E26-4893-B462-204821195381}" destId="{CC0D18ED-6BC6-4EE3-A9C6-783252DF83A6}" srcOrd="1" destOrd="0" parTransId="{1D644B15-8F04-4D73-A737-419A5C1F807E}" sibTransId="{56FC5F24-768C-4DFB-8FA5-A70B6BE26729}"/>
    <dgm:cxn modelId="{569C2145-A566-4CCB-9F92-EF08800CF2B3}" srcId="{EA478E06-3E26-4893-B462-204821195381}" destId="{03FBA921-6757-46C3-998F-706C40F62612}" srcOrd="2" destOrd="0" parTransId="{C80A9143-6AF6-497C-99D8-5CFF8C886DA4}" sibTransId="{16E24B01-E4F5-4719-892F-D41519510365}"/>
    <dgm:cxn modelId="{F1075504-6FBE-4A21-8EC9-80738177CFD8}" type="presOf" srcId="{CC0D18ED-6BC6-4EE3-A9C6-783252DF83A6}" destId="{8D3508DA-936B-467B-A414-43578D2877F7}" srcOrd="0" destOrd="0" presId="urn:microsoft.com/office/officeart/2005/8/layout/chevron1"/>
    <dgm:cxn modelId="{30AF8946-7A6A-462A-8839-C9B2717CF251}" type="presOf" srcId="{786051F4-739D-4B6F-849A-EB2407191D7F}" destId="{F5858375-1A0C-4EE4-8A12-444CFF5EF9B7}" srcOrd="0" destOrd="0" presId="urn:microsoft.com/office/officeart/2005/8/layout/chevron1"/>
    <dgm:cxn modelId="{471E4BAB-D7A5-49B4-8149-FA1E6AE7E75F}" type="presOf" srcId="{03FBA921-6757-46C3-998F-706C40F62612}" destId="{06000DED-4E2B-4932-8338-7DDCDA469EFA}" srcOrd="0" destOrd="0" presId="urn:microsoft.com/office/officeart/2005/8/layout/chevron1"/>
    <dgm:cxn modelId="{4C24809F-7AAC-41D6-B627-A68DF982D927}" type="presOf" srcId="{EA478E06-3E26-4893-B462-204821195381}" destId="{47B14A05-2133-488F-8BC1-78F77F72B64B}" srcOrd="0" destOrd="0" presId="urn:microsoft.com/office/officeart/2005/8/layout/chevron1"/>
    <dgm:cxn modelId="{AD92E73F-3B47-4B39-92D8-058CD17CE776}" type="presParOf" srcId="{47B14A05-2133-488F-8BC1-78F77F72B64B}" destId="{F5858375-1A0C-4EE4-8A12-444CFF5EF9B7}" srcOrd="0" destOrd="0" presId="urn:microsoft.com/office/officeart/2005/8/layout/chevron1"/>
    <dgm:cxn modelId="{AC8790E7-E58D-4094-85A0-5D53789E1A71}" type="presParOf" srcId="{47B14A05-2133-488F-8BC1-78F77F72B64B}" destId="{A10745D5-AD4B-4E43-93CF-6660E8A74385}" srcOrd="1" destOrd="0" presId="urn:microsoft.com/office/officeart/2005/8/layout/chevron1"/>
    <dgm:cxn modelId="{91362A70-0B43-4BED-8556-7E2C90D5563D}" type="presParOf" srcId="{47B14A05-2133-488F-8BC1-78F77F72B64B}" destId="{8D3508DA-936B-467B-A414-43578D2877F7}" srcOrd="2" destOrd="0" presId="urn:microsoft.com/office/officeart/2005/8/layout/chevron1"/>
    <dgm:cxn modelId="{512755EE-EE2D-456A-AF64-8BD0BCDEA674}" type="presParOf" srcId="{47B14A05-2133-488F-8BC1-78F77F72B64B}" destId="{0F1DB951-6705-4FC2-8DD7-A1A435C8CF36}" srcOrd="3" destOrd="0" presId="urn:microsoft.com/office/officeart/2005/8/layout/chevron1"/>
    <dgm:cxn modelId="{6181FD1F-B053-429F-BF3B-5FCA5FFE4E03}"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noFill/>
        <a:ln w="38100">
          <a:solidFill>
            <a:srgbClr val="A66BA9"/>
          </a:solidFill>
        </a:ln>
      </dgm:spPr>
      <dgm:t>
        <a:bodyPr/>
        <a:lstStyle/>
        <a:p>
          <a:r>
            <a:rPr lang="fr-CA" sz="2800" b="1" dirty="0" smtClean="0">
              <a:solidFill>
                <a:schemeClr val="tx1"/>
              </a:solidFill>
            </a:rPr>
            <a:t>1. </a:t>
          </a:r>
          <a:r>
            <a:rPr lang="fr-CA" sz="2800" b="1" dirty="0" err="1" smtClean="0">
              <a:solidFill>
                <a:schemeClr val="tx1"/>
              </a:solidFill>
            </a:rPr>
            <a:t>Connect</a:t>
          </a:r>
          <a:r>
            <a:rPr lang="fr-CA" sz="2800" b="1" dirty="0" smtClean="0">
              <a:solidFill>
                <a:schemeClr val="tx1"/>
              </a:solidFill>
            </a:rPr>
            <a:t> </a:t>
          </a:r>
          <a:r>
            <a:rPr lang="fr-CA" sz="2800" b="1" dirty="0" err="1" smtClean="0">
              <a:solidFill>
                <a:schemeClr val="tx1"/>
              </a:solidFill>
            </a:rPr>
            <a:t>with</a:t>
          </a:r>
          <a:r>
            <a:rPr lang="fr-CA" sz="2800" b="1" dirty="0" smtClean="0">
              <a:solidFill>
                <a:schemeClr val="tx1"/>
              </a:solidFill>
            </a:rPr>
            <a:t> a party</a:t>
          </a:r>
          <a:endParaRPr lang="en-CA" sz="2800" b="1" dirty="0">
            <a:solidFill>
              <a:schemeClr val="tx1"/>
            </a:solidFill>
          </a:endParaRPr>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solidFill>
          <a:srgbClr val="A66BA9"/>
        </a:solidFill>
        <a:ln w="38100">
          <a:solidFill>
            <a:srgbClr val="A66BA9"/>
          </a:solidFill>
        </a:ln>
      </dgm:spPr>
      <dgm:t>
        <a:bodyPr/>
        <a:lstStyle/>
        <a:p>
          <a:r>
            <a:rPr lang="fr-CA" sz="2800" b="1" dirty="0" smtClean="0">
              <a:solidFill>
                <a:schemeClr val="bg1"/>
              </a:solidFill>
            </a:rPr>
            <a:t>2. </a:t>
          </a:r>
          <a:r>
            <a:rPr lang="fr-CA" sz="2800" b="1" dirty="0" err="1" smtClean="0">
              <a:solidFill>
                <a:schemeClr val="bg1"/>
              </a:solidFill>
            </a:rPr>
            <a:t>Get</a:t>
          </a:r>
          <a:r>
            <a:rPr lang="fr-CA" sz="2800" b="1" dirty="0" smtClean="0">
              <a:solidFill>
                <a:schemeClr val="bg1"/>
              </a:solidFill>
            </a:rPr>
            <a:t> </a:t>
          </a:r>
          <a:r>
            <a:rPr lang="fr-CA" sz="2800" b="1" dirty="0" err="1" smtClean="0">
              <a:solidFill>
                <a:schemeClr val="bg1"/>
              </a:solidFill>
            </a:rPr>
            <a:t>vetted</a:t>
          </a:r>
          <a:endParaRPr lang="en-CA" sz="2800" b="1" dirty="0">
            <a:solidFill>
              <a:schemeClr val="bg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noFill/>
        <a:ln w="38100">
          <a:solidFill>
            <a:srgbClr val="A66BA9"/>
          </a:solidFill>
        </a:ln>
      </dgm:spPr>
      <dgm:t>
        <a:bodyPr/>
        <a:lstStyle/>
        <a:p>
          <a:r>
            <a:rPr lang="fr-CA" sz="2800" b="1" dirty="0" smtClean="0">
              <a:solidFill>
                <a:schemeClr val="tx1"/>
              </a:solidFill>
            </a:rPr>
            <a:t>3. Secure nomination </a:t>
          </a:r>
          <a:endParaRPr lang="en-CA" sz="2800" b="1" dirty="0">
            <a:solidFill>
              <a:schemeClr val="tx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6E831B74-0602-4DCA-996B-222D419CAB65}" srcId="{EA478E06-3E26-4893-B462-204821195381}" destId="{786051F4-739D-4B6F-849A-EB2407191D7F}" srcOrd="0" destOrd="0" parTransId="{8B74D4E4-0622-4184-9D40-2E1299E3858E}" sibTransId="{A524FAF5-9BC4-49E5-B687-054165B840D1}"/>
    <dgm:cxn modelId="{09A9488A-A6C5-4CC9-8F76-E408D853ED40}" type="presOf" srcId="{786051F4-739D-4B6F-849A-EB2407191D7F}" destId="{F5858375-1A0C-4EE4-8A12-444CFF5EF9B7}" srcOrd="0" destOrd="0" presId="urn:microsoft.com/office/officeart/2005/8/layout/chevron1"/>
    <dgm:cxn modelId="{7FC2EE9F-31BA-4B4D-A4D4-94B96F8B418E}" srcId="{EA478E06-3E26-4893-B462-204821195381}" destId="{CC0D18ED-6BC6-4EE3-A9C6-783252DF83A6}" srcOrd="1" destOrd="0" parTransId="{1D644B15-8F04-4D73-A737-419A5C1F807E}" sibTransId="{56FC5F24-768C-4DFB-8FA5-A70B6BE26729}"/>
    <dgm:cxn modelId="{569C2145-A566-4CCB-9F92-EF08800CF2B3}" srcId="{EA478E06-3E26-4893-B462-204821195381}" destId="{03FBA921-6757-46C3-998F-706C40F62612}" srcOrd="2" destOrd="0" parTransId="{C80A9143-6AF6-497C-99D8-5CFF8C886DA4}" sibTransId="{16E24B01-E4F5-4719-892F-D41519510365}"/>
    <dgm:cxn modelId="{BD16EA69-4E19-4732-936B-4604EAB0CEEF}" type="presOf" srcId="{EA478E06-3E26-4893-B462-204821195381}" destId="{47B14A05-2133-488F-8BC1-78F77F72B64B}" srcOrd="0" destOrd="0" presId="urn:microsoft.com/office/officeart/2005/8/layout/chevron1"/>
    <dgm:cxn modelId="{860BBB38-8A6C-4EB5-A297-E5895C77E050}" type="presOf" srcId="{CC0D18ED-6BC6-4EE3-A9C6-783252DF83A6}" destId="{8D3508DA-936B-467B-A414-43578D2877F7}" srcOrd="0" destOrd="0" presId="urn:microsoft.com/office/officeart/2005/8/layout/chevron1"/>
    <dgm:cxn modelId="{385ADD6D-5414-4868-AA64-20CFBC5439E0}" type="presOf" srcId="{03FBA921-6757-46C3-998F-706C40F62612}" destId="{06000DED-4E2B-4932-8338-7DDCDA469EFA}" srcOrd="0" destOrd="0" presId="urn:microsoft.com/office/officeart/2005/8/layout/chevron1"/>
    <dgm:cxn modelId="{0113711A-B1B7-45C4-9F7D-EFDEF0DA18CD}" type="presParOf" srcId="{47B14A05-2133-488F-8BC1-78F77F72B64B}" destId="{F5858375-1A0C-4EE4-8A12-444CFF5EF9B7}" srcOrd="0" destOrd="0" presId="urn:microsoft.com/office/officeart/2005/8/layout/chevron1"/>
    <dgm:cxn modelId="{205B24D2-30C5-4E7E-A1BE-1DDF66722CFB}" type="presParOf" srcId="{47B14A05-2133-488F-8BC1-78F77F72B64B}" destId="{A10745D5-AD4B-4E43-93CF-6660E8A74385}" srcOrd="1" destOrd="0" presId="urn:microsoft.com/office/officeart/2005/8/layout/chevron1"/>
    <dgm:cxn modelId="{8C19FFF3-62DD-4CAD-97C3-41068DF2847E}" type="presParOf" srcId="{47B14A05-2133-488F-8BC1-78F77F72B64B}" destId="{8D3508DA-936B-467B-A414-43578D2877F7}" srcOrd="2" destOrd="0" presId="urn:microsoft.com/office/officeart/2005/8/layout/chevron1"/>
    <dgm:cxn modelId="{2C4AC1AB-77D7-4460-8ABE-58184083AD83}" type="presParOf" srcId="{47B14A05-2133-488F-8BC1-78F77F72B64B}" destId="{0F1DB951-6705-4FC2-8DD7-A1A435C8CF36}" srcOrd="3" destOrd="0" presId="urn:microsoft.com/office/officeart/2005/8/layout/chevron1"/>
    <dgm:cxn modelId="{9496DDBD-5234-47D1-A230-0F965913618D}"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478E06-3E26-4893-B462-204821195381}" type="doc">
      <dgm:prSet loTypeId="urn:microsoft.com/office/officeart/2005/8/layout/chevron1" loCatId="process" qsTypeId="urn:microsoft.com/office/officeart/2005/8/quickstyle/simple1" qsCatId="simple" csTypeId="urn:microsoft.com/office/officeart/2005/8/colors/accent1_2" csCatId="accent1" phldr="1"/>
      <dgm:spPr/>
    </dgm:pt>
    <dgm:pt modelId="{786051F4-739D-4B6F-849A-EB2407191D7F}">
      <dgm:prSet phldrT="[Texte]" custT="1"/>
      <dgm:spPr>
        <a:noFill/>
        <a:ln w="38100">
          <a:solidFill>
            <a:srgbClr val="A66BA9"/>
          </a:solidFill>
        </a:ln>
      </dgm:spPr>
      <dgm:t>
        <a:bodyPr/>
        <a:lstStyle/>
        <a:p>
          <a:r>
            <a:rPr lang="fr-CA" sz="2800" b="1" dirty="0" smtClean="0">
              <a:solidFill>
                <a:schemeClr val="tx1"/>
              </a:solidFill>
            </a:rPr>
            <a:t>1. </a:t>
          </a:r>
          <a:r>
            <a:rPr lang="fr-CA" sz="2800" b="1" dirty="0" err="1" smtClean="0">
              <a:solidFill>
                <a:schemeClr val="tx1"/>
              </a:solidFill>
            </a:rPr>
            <a:t>Connect</a:t>
          </a:r>
          <a:r>
            <a:rPr lang="fr-CA" sz="2800" b="1" dirty="0" smtClean="0">
              <a:solidFill>
                <a:schemeClr val="tx1"/>
              </a:solidFill>
            </a:rPr>
            <a:t> </a:t>
          </a:r>
          <a:r>
            <a:rPr lang="fr-CA" sz="2800" b="1" dirty="0" err="1" smtClean="0">
              <a:solidFill>
                <a:schemeClr val="tx1"/>
              </a:solidFill>
            </a:rPr>
            <a:t>with</a:t>
          </a:r>
          <a:r>
            <a:rPr lang="fr-CA" sz="2800" b="1" dirty="0" smtClean="0">
              <a:solidFill>
                <a:schemeClr val="tx1"/>
              </a:solidFill>
            </a:rPr>
            <a:t> a party</a:t>
          </a:r>
          <a:endParaRPr lang="en-CA" sz="2800" b="1" dirty="0">
            <a:solidFill>
              <a:schemeClr val="tx1"/>
            </a:solidFill>
          </a:endParaRPr>
        </a:p>
      </dgm:t>
    </dgm:pt>
    <dgm:pt modelId="{8B74D4E4-0622-4184-9D40-2E1299E3858E}" type="parTrans" cxnId="{6E831B74-0602-4DCA-996B-222D419CAB65}">
      <dgm:prSet/>
      <dgm:spPr/>
      <dgm:t>
        <a:bodyPr/>
        <a:lstStyle/>
        <a:p>
          <a:endParaRPr lang="en-CA"/>
        </a:p>
      </dgm:t>
    </dgm:pt>
    <dgm:pt modelId="{A524FAF5-9BC4-49E5-B687-054165B840D1}" type="sibTrans" cxnId="{6E831B74-0602-4DCA-996B-222D419CAB65}">
      <dgm:prSet/>
      <dgm:spPr/>
      <dgm:t>
        <a:bodyPr/>
        <a:lstStyle/>
        <a:p>
          <a:endParaRPr lang="en-CA"/>
        </a:p>
      </dgm:t>
    </dgm:pt>
    <dgm:pt modelId="{CC0D18ED-6BC6-4EE3-A9C6-783252DF83A6}">
      <dgm:prSet phldrT="[Texte]" custT="1"/>
      <dgm:spPr>
        <a:noFill/>
        <a:ln w="38100">
          <a:solidFill>
            <a:srgbClr val="A66BA9"/>
          </a:solidFill>
        </a:ln>
      </dgm:spPr>
      <dgm:t>
        <a:bodyPr/>
        <a:lstStyle/>
        <a:p>
          <a:r>
            <a:rPr lang="fr-CA" sz="2800" b="1" dirty="0" smtClean="0">
              <a:solidFill>
                <a:schemeClr val="tx1"/>
              </a:solidFill>
            </a:rPr>
            <a:t>2. </a:t>
          </a:r>
          <a:r>
            <a:rPr lang="fr-CA" sz="2800" b="1" dirty="0" err="1" smtClean="0">
              <a:solidFill>
                <a:schemeClr val="tx1"/>
              </a:solidFill>
            </a:rPr>
            <a:t>Get</a:t>
          </a:r>
          <a:r>
            <a:rPr lang="fr-CA" sz="2800" b="1" dirty="0" smtClean="0">
              <a:solidFill>
                <a:schemeClr val="tx1"/>
              </a:solidFill>
            </a:rPr>
            <a:t> </a:t>
          </a:r>
          <a:r>
            <a:rPr lang="fr-CA" sz="2800" b="1" dirty="0" err="1" smtClean="0">
              <a:solidFill>
                <a:schemeClr val="tx1"/>
              </a:solidFill>
            </a:rPr>
            <a:t>vetted</a:t>
          </a:r>
          <a:endParaRPr lang="en-CA" sz="2800" b="1" dirty="0">
            <a:solidFill>
              <a:schemeClr val="tx1"/>
            </a:solidFill>
          </a:endParaRPr>
        </a:p>
      </dgm:t>
    </dgm:pt>
    <dgm:pt modelId="{1D644B15-8F04-4D73-A737-419A5C1F807E}" type="parTrans" cxnId="{7FC2EE9F-31BA-4B4D-A4D4-94B96F8B418E}">
      <dgm:prSet/>
      <dgm:spPr/>
      <dgm:t>
        <a:bodyPr/>
        <a:lstStyle/>
        <a:p>
          <a:endParaRPr lang="en-CA"/>
        </a:p>
      </dgm:t>
    </dgm:pt>
    <dgm:pt modelId="{56FC5F24-768C-4DFB-8FA5-A70B6BE26729}" type="sibTrans" cxnId="{7FC2EE9F-31BA-4B4D-A4D4-94B96F8B418E}">
      <dgm:prSet/>
      <dgm:spPr/>
      <dgm:t>
        <a:bodyPr/>
        <a:lstStyle/>
        <a:p>
          <a:endParaRPr lang="en-CA"/>
        </a:p>
      </dgm:t>
    </dgm:pt>
    <dgm:pt modelId="{03FBA921-6757-46C3-998F-706C40F62612}">
      <dgm:prSet phldrT="[Texte]" custT="1"/>
      <dgm:spPr>
        <a:solidFill>
          <a:srgbClr val="A66BA9"/>
        </a:solidFill>
        <a:ln w="38100">
          <a:noFill/>
        </a:ln>
      </dgm:spPr>
      <dgm:t>
        <a:bodyPr/>
        <a:lstStyle/>
        <a:p>
          <a:r>
            <a:rPr lang="fr-CA" sz="2800" b="1" dirty="0" smtClean="0">
              <a:solidFill>
                <a:schemeClr val="bg1"/>
              </a:solidFill>
            </a:rPr>
            <a:t>3. Secure nomination </a:t>
          </a:r>
          <a:endParaRPr lang="en-CA" sz="2800" b="1" dirty="0">
            <a:solidFill>
              <a:schemeClr val="bg1"/>
            </a:solidFill>
          </a:endParaRPr>
        </a:p>
      </dgm:t>
    </dgm:pt>
    <dgm:pt modelId="{C80A9143-6AF6-497C-99D8-5CFF8C886DA4}" type="parTrans" cxnId="{569C2145-A566-4CCB-9F92-EF08800CF2B3}">
      <dgm:prSet/>
      <dgm:spPr/>
      <dgm:t>
        <a:bodyPr/>
        <a:lstStyle/>
        <a:p>
          <a:endParaRPr lang="en-CA"/>
        </a:p>
      </dgm:t>
    </dgm:pt>
    <dgm:pt modelId="{16E24B01-E4F5-4719-892F-D41519510365}" type="sibTrans" cxnId="{569C2145-A566-4CCB-9F92-EF08800CF2B3}">
      <dgm:prSet/>
      <dgm:spPr/>
      <dgm:t>
        <a:bodyPr/>
        <a:lstStyle/>
        <a:p>
          <a:endParaRPr lang="en-CA"/>
        </a:p>
      </dgm:t>
    </dgm:pt>
    <dgm:pt modelId="{47B14A05-2133-488F-8BC1-78F77F72B64B}" type="pres">
      <dgm:prSet presAssocID="{EA478E06-3E26-4893-B462-204821195381}" presName="Name0" presStyleCnt="0">
        <dgm:presLayoutVars>
          <dgm:dir/>
          <dgm:animLvl val="lvl"/>
          <dgm:resizeHandles val="exact"/>
        </dgm:presLayoutVars>
      </dgm:prSet>
      <dgm:spPr/>
    </dgm:pt>
    <dgm:pt modelId="{F5858375-1A0C-4EE4-8A12-444CFF5EF9B7}" type="pres">
      <dgm:prSet presAssocID="{786051F4-739D-4B6F-849A-EB2407191D7F}" presName="parTxOnly" presStyleLbl="node1" presStyleIdx="0" presStyleCnt="3">
        <dgm:presLayoutVars>
          <dgm:chMax val="0"/>
          <dgm:chPref val="0"/>
          <dgm:bulletEnabled val="1"/>
        </dgm:presLayoutVars>
      </dgm:prSet>
      <dgm:spPr/>
      <dgm:t>
        <a:bodyPr/>
        <a:lstStyle/>
        <a:p>
          <a:endParaRPr lang="en-CA"/>
        </a:p>
      </dgm:t>
    </dgm:pt>
    <dgm:pt modelId="{A10745D5-AD4B-4E43-93CF-6660E8A74385}" type="pres">
      <dgm:prSet presAssocID="{A524FAF5-9BC4-49E5-B687-054165B840D1}" presName="parTxOnlySpace" presStyleCnt="0"/>
      <dgm:spPr/>
    </dgm:pt>
    <dgm:pt modelId="{8D3508DA-936B-467B-A414-43578D2877F7}" type="pres">
      <dgm:prSet presAssocID="{CC0D18ED-6BC6-4EE3-A9C6-783252DF83A6}" presName="parTxOnly" presStyleLbl="node1" presStyleIdx="1" presStyleCnt="3">
        <dgm:presLayoutVars>
          <dgm:chMax val="0"/>
          <dgm:chPref val="0"/>
          <dgm:bulletEnabled val="1"/>
        </dgm:presLayoutVars>
      </dgm:prSet>
      <dgm:spPr/>
      <dgm:t>
        <a:bodyPr/>
        <a:lstStyle/>
        <a:p>
          <a:endParaRPr lang="en-CA"/>
        </a:p>
      </dgm:t>
    </dgm:pt>
    <dgm:pt modelId="{0F1DB951-6705-4FC2-8DD7-A1A435C8CF36}" type="pres">
      <dgm:prSet presAssocID="{56FC5F24-768C-4DFB-8FA5-A70B6BE26729}" presName="parTxOnlySpace" presStyleCnt="0"/>
      <dgm:spPr/>
    </dgm:pt>
    <dgm:pt modelId="{06000DED-4E2B-4932-8338-7DDCDA469EFA}" type="pres">
      <dgm:prSet presAssocID="{03FBA921-6757-46C3-998F-706C40F62612}" presName="parTxOnly" presStyleLbl="node1" presStyleIdx="2" presStyleCnt="3">
        <dgm:presLayoutVars>
          <dgm:chMax val="0"/>
          <dgm:chPref val="0"/>
          <dgm:bulletEnabled val="1"/>
        </dgm:presLayoutVars>
      </dgm:prSet>
      <dgm:spPr/>
      <dgm:t>
        <a:bodyPr/>
        <a:lstStyle/>
        <a:p>
          <a:endParaRPr lang="en-CA"/>
        </a:p>
      </dgm:t>
    </dgm:pt>
  </dgm:ptLst>
  <dgm:cxnLst>
    <dgm:cxn modelId="{96F97B94-C5DB-4828-ADBE-6DAB4DA3DB33}" type="presOf" srcId="{CC0D18ED-6BC6-4EE3-A9C6-783252DF83A6}" destId="{8D3508DA-936B-467B-A414-43578D2877F7}" srcOrd="0" destOrd="0" presId="urn:microsoft.com/office/officeart/2005/8/layout/chevron1"/>
    <dgm:cxn modelId="{6E831B74-0602-4DCA-996B-222D419CAB65}" srcId="{EA478E06-3E26-4893-B462-204821195381}" destId="{786051F4-739D-4B6F-849A-EB2407191D7F}" srcOrd="0" destOrd="0" parTransId="{8B74D4E4-0622-4184-9D40-2E1299E3858E}" sibTransId="{A524FAF5-9BC4-49E5-B687-054165B840D1}"/>
    <dgm:cxn modelId="{7FC2EE9F-31BA-4B4D-A4D4-94B96F8B418E}" srcId="{EA478E06-3E26-4893-B462-204821195381}" destId="{CC0D18ED-6BC6-4EE3-A9C6-783252DF83A6}" srcOrd="1" destOrd="0" parTransId="{1D644B15-8F04-4D73-A737-419A5C1F807E}" sibTransId="{56FC5F24-768C-4DFB-8FA5-A70B6BE26729}"/>
    <dgm:cxn modelId="{9CBA84D1-E9EE-46AB-AEC6-1DA0175B228E}" type="presOf" srcId="{EA478E06-3E26-4893-B462-204821195381}" destId="{47B14A05-2133-488F-8BC1-78F77F72B64B}" srcOrd="0" destOrd="0" presId="urn:microsoft.com/office/officeart/2005/8/layout/chevron1"/>
    <dgm:cxn modelId="{569C2145-A566-4CCB-9F92-EF08800CF2B3}" srcId="{EA478E06-3E26-4893-B462-204821195381}" destId="{03FBA921-6757-46C3-998F-706C40F62612}" srcOrd="2" destOrd="0" parTransId="{C80A9143-6AF6-497C-99D8-5CFF8C886DA4}" sibTransId="{16E24B01-E4F5-4719-892F-D41519510365}"/>
    <dgm:cxn modelId="{85C6B0A8-ABED-4AE0-83C7-54324AEE526A}" type="presOf" srcId="{03FBA921-6757-46C3-998F-706C40F62612}" destId="{06000DED-4E2B-4932-8338-7DDCDA469EFA}" srcOrd="0" destOrd="0" presId="urn:microsoft.com/office/officeart/2005/8/layout/chevron1"/>
    <dgm:cxn modelId="{095081CC-3805-4AFC-B8A2-B9E74771DAAF}" type="presOf" srcId="{786051F4-739D-4B6F-849A-EB2407191D7F}" destId="{F5858375-1A0C-4EE4-8A12-444CFF5EF9B7}" srcOrd="0" destOrd="0" presId="urn:microsoft.com/office/officeart/2005/8/layout/chevron1"/>
    <dgm:cxn modelId="{34B621D0-4E9F-4656-8F64-02FB1B38D11A}" type="presParOf" srcId="{47B14A05-2133-488F-8BC1-78F77F72B64B}" destId="{F5858375-1A0C-4EE4-8A12-444CFF5EF9B7}" srcOrd="0" destOrd="0" presId="urn:microsoft.com/office/officeart/2005/8/layout/chevron1"/>
    <dgm:cxn modelId="{36A44416-05A8-437E-8F69-20864E83A049}" type="presParOf" srcId="{47B14A05-2133-488F-8BC1-78F77F72B64B}" destId="{A10745D5-AD4B-4E43-93CF-6660E8A74385}" srcOrd="1" destOrd="0" presId="urn:microsoft.com/office/officeart/2005/8/layout/chevron1"/>
    <dgm:cxn modelId="{585F0767-36E7-4595-A37E-2E1F9998F2E2}" type="presParOf" srcId="{47B14A05-2133-488F-8BC1-78F77F72B64B}" destId="{8D3508DA-936B-467B-A414-43578D2877F7}" srcOrd="2" destOrd="0" presId="urn:microsoft.com/office/officeart/2005/8/layout/chevron1"/>
    <dgm:cxn modelId="{136DEF7E-F9A3-49A9-BEFC-534B9EB9753C}" type="presParOf" srcId="{47B14A05-2133-488F-8BC1-78F77F72B64B}" destId="{0F1DB951-6705-4FC2-8DD7-A1A435C8CF36}" srcOrd="3" destOrd="0" presId="urn:microsoft.com/office/officeart/2005/8/layout/chevron1"/>
    <dgm:cxn modelId="{F07F0BEB-3180-40B6-A042-38D1AC23EC49}" type="presParOf" srcId="{47B14A05-2133-488F-8BC1-78F77F72B64B}" destId="{06000DED-4E2B-4932-8338-7DDCDA469EF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600668-BC62-4632-93C4-F47593B852F0}">
      <dsp:nvSpPr>
        <dsp:cNvPr id="0" name=""/>
        <dsp:cNvSpPr/>
      </dsp:nvSpPr>
      <dsp:spPr>
        <a:xfrm>
          <a:off x="778056" y="0"/>
          <a:ext cx="8817973" cy="5257800"/>
        </a:xfrm>
        <a:prstGeom prst="rightArrow">
          <a:avLst/>
        </a:prstGeom>
        <a:gradFill flip="none" rotWithShape="0">
          <a:gsLst>
            <a:gs pos="0">
              <a:srgbClr val="A66BA9">
                <a:tint val="66000"/>
                <a:satMod val="160000"/>
              </a:srgbClr>
            </a:gs>
            <a:gs pos="50000">
              <a:srgbClr val="A66BA9">
                <a:tint val="44500"/>
                <a:satMod val="160000"/>
              </a:srgbClr>
            </a:gs>
            <a:gs pos="100000">
              <a:srgbClr val="A66BA9">
                <a:tint val="23500"/>
                <a:satMod val="160000"/>
              </a:srgbClr>
            </a:gs>
          </a:gsLst>
          <a:lin ang="0" scaled="1"/>
          <a:tileRect/>
        </a:gradFill>
        <a:ln>
          <a:noFill/>
        </a:ln>
        <a:effectLst/>
      </dsp:spPr>
      <dsp:style>
        <a:lnRef idx="0">
          <a:scrgbClr r="0" g="0" b="0"/>
        </a:lnRef>
        <a:fillRef idx="1">
          <a:scrgbClr r="0" g="0" b="0"/>
        </a:fillRef>
        <a:effectRef idx="0">
          <a:scrgbClr r="0" g="0" b="0"/>
        </a:effectRef>
        <a:fontRef idx="minor"/>
      </dsp:style>
    </dsp:sp>
    <dsp:sp modelId="{61404B90-58C0-49A4-A8E3-B9A84F5D0A4D}">
      <dsp:nvSpPr>
        <dsp:cNvPr id="0" name=""/>
        <dsp:cNvSpPr/>
      </dsp:nvSpPr>
      <dsp:spPr>
        <a:xfrm>
          <a:off x="7870"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Arial" panose="020B0604020202020204" pitchFamily="34" charset="0"/>
              <a:cs typeface="Arial" panose="020B0604020202020204" pitchFamily="34" charset="0"/>
            </a:rPr>
            <a:t>Announce your intent to run</a:t>
          </a:r>
          <a:endParaRPr lang="en-CA" sz="2000" kern="1200" dirty="0">
            <a:solidFill>
              <a:schemeClr val="tx1"/>
            </a:solidFill>
          </a:endParaRPr>
        </a:p>
      </dsp:txBody>
      <dsp:txXfrm>
        <a:off x="7870" y="1774507"/>
        <a:ext cx="1831768" cy="1708785"/>
      </dsp:txXfrm>
    </dsp:sp>
    <dsp:sp modelId="{F1C41B9C-570B-4BE6-93E4-E68CB98D04CB}">
      <dsp:nvSpPr>
        <dsp:cNvPr id="0" name=""/>
        <dsp:cNvSpPr/>
      </dsp:nvSpPr>
      <dsp:spPr>
        <a:xfrm>
          <a:off x="2139514"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Arial" panose="020B0604020202020204" pitchFamily="34" charset="0"/>
              <a:cs typeface="Arial" panose="020B0604020202020204" pitchFamily="34" charset="0"/>
            </a:rPr>
            <a:t>(Secure party endorsement)</a:t>
          </a:r>
          <a:endParaRPr lang="en-CA" sz="2000" kern="1200" dirty="0">
            <a:solidFill>
              <a:schemeClr val="tx1"/>
            </a:solidFill>
          </a:endParaRPr>
        </a:p>
      </dsp:txBody>
      <dsp:txXfrm>
        <a:off x="2139514" y="1774507"/>
        <a:ext cx="1831768" cy="1708785"/>
      </dsp:txXfrm>
    </dsp:sp>
    <dsp:sp modelId="{8F0A460E-A46E-4199-950B-399A248949BE}">
      <dsp:nvSpPr>
        <dsp:cNvPr id="0" name=""/>
        <dsp:cNvSpPr/>
      </dsp:nvSpPr>
      <dsp:spPr>
        <a:xfrm>
          <a:off x="4271158"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Arial" panose="020B0604020202020204" pitchFamily="34" charset="0"/>
              <a:cs typeface="Arial" panose="020B0604020202020204" pitchFamily="34" charset="0"/>
            </a:rPr>
            <a:t>Writ drop (official campaign launch)</a:t>
          </a:r>
          <a:endParaRPr lang="en-CA" sz="2000" kern="1200" dirty="0">
            <a:solidFill>
              <a:schemeClr val="tx1"/>
            </a:solidFill>
          </a:endParaRPr>
        </a:p>
      </dsp:txBody>
      <dsp:txXfrm>
        <a:off x="4271158" y="1774507"/>
        <a:ext cx="1831768" cy="1708785"/>
      </dsp:txXfrm>
    </dsp:sp>
    <dsp:sp modelId="{838E3CDB-096F-44A4-B061-5D106BF9E379}">
      <dsp:nvSpPr>
        <dsp:cNvPr id="0" name=""/>
        <dsp:cNvSpPr/>
      </dsp:nvSpPr>
      <dsp:spPr>
        <a:xfrm>
          <a:off x="6402802"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Arial" panose="020B0604020202020204" pitchFamily="34" charset="0"/>
              <a:cs typeface="Arial" panose="020B0604020202020204" pitchFamily="34" charset="0"/>
            </a:rPr>
            <a:t>Register as a candidate</a:t>
          </a:r>
          <a:endParaRPr lang="en-CA" sz="2000" kern="1200" dirty="0">
            <a:solidFill>
              <a:schemeClr val="tx1"/>
            </a:solidFill>
          </a:endParaRPr>
        </a:p>
      </dsp:txBody>
      <dsp:txXfrm>
        <a:off x="6402802" y="1774507"/>
        <a:ext cx="1831768" cy="1708785"/>
      </dsp:txXfrm>
    </dsp:sp>
    <dsp:sp modelId="{AA22CF80-DBF1-4F18-AC81-D983E316B20F}">
      <dsp:nvSpPr>
        <dsp:cNvPr id="0" name=""/>
        <dsp:cNvSpPr/>
      </dsp:nvSpPr>
      <dsp:spPr>
        <a:xfrm>
          <a:off x="8534446" y="1774507"/>
          <a:ext cx="1831768" cy="1708785"/>
        </a:xfrm>
        <a:prstGeom prst="rect">
          <a:avLst/>
        </a:prstGeom>
        <a:solidFill>
          <a:schemeClr val="bg1"/>
        </a:solidFill>
        <a:ln w="38100" cap="flat" cmpd="sng" algn="ctr">
          <a:solidFill>
            <a:srgbClr val="781D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Arial" panose="020B0604020202020204" pitchFamily="34" charset="0"/>
              <a:cs typeface="Arial" panose="020B0604020202020204" pitchFamily="34" charset="0"/>
            </a:rPr>
            <a:t>Election day</a:t>
          </a:r>
          <a:endParaRPr lang="en-CA" sz="2000" kern="1200" dirty="0">
            <a:solidFill>
              <a:schemeClr val="tx1"/>
            </a:solidFill>
          </a:endParaRPr>
        </a:p>
      </dsp:txBody>
      <dsp:txXfrm>
        <a:off x="8534446" y="1774507"/>
        <a:ext cx="1831768" cy="17087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solidFill>
          <a:schemeClr val="bg1"/>
        </a:solid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1. </a:t>
          </a:r>
          <a:r>
            <a:rPr lang="fr-CA" sz="2800" b="1" kern="1200" dirty="0" err="1" smtClean="0">
              <a:solidFill>
                <a:schemeClr val="tx1"/>
              </a:solidFill>
            </a:rPr>
            <a:t>Connect</a:t>
          </a:r>
          <a:r>
            <a:rPr lang="fr-CA" sz="2800" b="1" kern="1200" dirty="0" smtClean="0">
              <a:solidFill>
                <a:schemeClr val="tx1"/>
              </a:solidFill>
            </a:rPr>
            <a:t> </a:t>
          </a:r>
          <a:r>
            <a:rPr lang="fr-CA" sz="2800" b="1" kern="1200" dirty="0" err="1" smtClean="0">
              <a:solidFill>
                <a:schemeClr val="tx1"/>
              </a:solidFill>
            </a:rPr>
            <a:t>with</a:t>
          </a:r>
          <a:r>
            <a:rPr lang="fr-CA" sz="2800" b="1" kern="1200" dirty="0" smtClean="0">
              <a:solidFill>
                <a:schemeClr val="tx1"/>
              </a:solidFill>
            </a:rPr>
            <a:t> a party</a:t>
          </a:r>
          <a:endParaRPr lang="en-CA" sz="2800" b="1" kern="1200" dirty="0">
            <a:solidFill>
              <a:schemeClr val="tx1"/>
            </a:solidFill>
          </a:endParaRPr>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2. </a:t>
          </a:r>
          <a:r>
            <a:rPr lang="fr-CA" sz="2800" b="1" kern="1200" dirty="0" err="1" smtClean="0">
              <a:solidFill>
                <a:schemeClr val="tx1"/>
              </a:solidFill>
            </a:rPr>
            <a:t>Get</a:t>
          </a:r>
          <a:r>
            <a:rPr lang="fr-CA" sz="2800" b="1" kern="1200" dirty="0" smtClean="0">
              <a:solidFill>
                <a:schemeClr val="tx1"/>
              </a:solidFill>
            </a:rPr>
            <a:t> </a:t>
          </a:r>
          <a:r>
            <a:rPr lang="fr-CA" sz="2800" b="1" kern="1200" dirty="0" err="1" smtClean="0">
              <a:solidFill>
                <a:schemeClr val="tx1"/>
              </a:solidFill>
            </a:rPr>
            <a:t>vetted</a:t>
          </a:r>
          <a:endParaRPr lang="en-CA" sz="2800" b="1" kern="1200" dirty="0">
            <a:solidFill>
              <a:schemeClr val="tx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3. Secure nomination </a:t>
          </a:r>
          <a:endParaRPr lang="en-CA" sz="2800" b="1" kern="1200" dirty="0">
            <a:solidFill>
              <a:schemeClr val="tx1"/>
            </a:solidFill>
          </a:endParaRPr>
        </a:p>
      </dsp:txBody>
      <dsp:txXfrm>
        <a:off x="7411349" y="1588712"/>
        <a:ext cx="2222493" cy="14816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solidFill>
          <a:srgbClr val="A66BA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t>1. </a:t>
          </a:r>
          <a:r>
            <a:rPr lang="fr-CA" sz="2800" b="1" kern="1200" dirty="0" err="1" smtClean="0"/>
            <a:t>Connect</a:t>
          </a:r>
          <a:r>
            <a:rPr lang="fr-CA" sz="2800" b="1" kern="1200" dirty="0" smtClean="0"/>
            <a:t> </a:t>
          </a:r>
          <a:r>
            <a:rPr lang="fr-CA" sz="2800" b="1" kern="1200" dirty="0" err="1" smtClean="0"/>
            <a:t>with</a:t>
          </a:r>
          <a:r>
            <a:rPr lang="fr-CA" sz="2800" b="1" kern="1200" dirty="0" smtClean="0"/>
            <a:t> a party</a:t>
          </a:r>
          <a:endParaRPr lang="en-CA" sz="2800" b="1" kern="1200" dirty="0"/>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2. </a:t>
          </a:r>
          <a:r>
            <a:rPr lang="fr-CA" sz="2800" b="1" kern="1200" dirty="0" err="1" smtClean="0">
              <a:solidFill>
                <a:schemeClr val="tx1"/>
              </a:solidFill>
            </a:rPr>
            <a:t>Get</a:t>
          </a:r>
          <a:r>
            <a:rPr lang="fr-CA" sz="2800" b="1" kern="1200" dirty="0" smtClean="0">
              <a:solidFill>
                <a:schemeClr val="tx1"/>
              </a:solidFill>
            </a:rPr>
            <a:t> </a:t>
          </a:r>
          <a:r>
            <a:rPr lang="fr-CA" sz="2800" b="1" kern="1200" dirty="0" err="1" smtClean="0">
              <a:solidFill>
                <a:schemeClr val="tx1"/>
              </a:solidFill>
            </a:rPr>
            <a:t>vetted</a:t>
          </a:r>
          <a:endParaRPr lang="en-CA" sz="2800" b="1" kern="1200" dirty="0">
            <a:solidFill>
              <a:schemeClr val="tx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3. Secure nomination </a:t>
          </a:r>
          <a:endParaRPr lang="en-CA" sz="2800" b="1" kern="1200" dirty="0">
            <a:solidFill>
              <a:schemeClr val="tx1"/>
            </a:solidFill>
          </a:endParaRPr>
        </a:p>
      </dsp:txBody>
      <dsp:txXfrm>
        <a:off x="7411349" y="1588712"/>
        <a:ext cx="2222493" cy="14816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1. </a:t>
          </a:r>
          <a:r>
            <a:rPr lang="fr-CA" sz="2800" b="1" kern="1200" dirty="0" err="1" smtClean="0">
              <a:solidFill>
                <a:schemeClr val="tx1"/>
              </a:solidFill>
            </a:rPr>
            <a:t>Connect</a:t>
          </a:r>
          <a:r>
            <a:rPr lang="fr-CA" sz="2800" b="1" kern="1200" dirty="0" smtClean="0">
              <a:solidFill>
                <a:schemeClr val="tx1"/>
              </a:solidFill>
            </a:rPr>
            <a:t> </a:t>
          </a:r>
          <a:r>
            <a:rPr lang="fr-CA" sz="2800" b="1" kern="1200" dirty="0" err="1" smtClean="0">
              <a:solidFill>
                <a:schemeClr val="tx1"/>
              </a:solidFill>
            </a:rPr>
            <a:t>with</a:t>
          </a:r>
          <a:r>
            <a:rPr lang="fr-CA" sz="2800" b="1" kern="1200" dirty="0" smtClean="0">
              <a:solidFill>
                <a:schemeClr val="tx1"/>
              </a:solidFill>
            </a:rPr>
            <a:t> a party</a:t>
          </a:r>
          <a:endParaRPr lang="en-CA" sz="2800" b="1" kern="1200" dirty="0">
            <a:solidFill>
              <a:schemeClr val="tx1"/>
            </a:solidFill>
          </a:endParaRPr>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solidFill>
          <a:srgbClr val="A66BA9"/>
        </a:solid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bg1"/>
              </a:solidFill>
            </a:rPr>
            <a:t>2. </a:t>
          </a:r>
          <a:r>
            <a:rPr lang="fr-CA" sz="2800" b="1" kern="1200" dirty="0" err="1" smtClean="0">
              <a:solidFill>
                <a:schemeClr val="bg1"/>
              </a:solidFill>
            </a:rPr>
            <a:t>Get</a:t>
          </a:r>
          <a:r>
            <a:rPr lang="fr-CA" sz="2800" b="1" kern="1200" dirty="0" smtClean="0">
              <a:solidFill>
                <a:schemeClr val="bg1"/>
              </a:solidFill>
            </a:rPr>
            <a:t> </a:t>
          </a:r>
          <a:r>
            <a:rPr lang="fr-CA" sz="2800" b="1" kern="1200" dirty="0" err="1" smtClean="0">
              <a:solidFill>
                <a:schemeClr val="bg1"/>
              </a:solidFill>
            </a:rPr>
            <a:t>vetted</a:t>
          </a:r>
          <a:endParaRPr lang="en-CA" sz="2800" b="1" kern="1200" dirty="0">
            <a:solidFill>
              <a:schemeClr val="bg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3. Secure nomination </a:t>
          </a:r>
          <a:endParaRPr lang="en-CA" sz="2800" b="1" kern="1200" dirty="0">
            <a:solidFill>
              <a:schemeClr val="tx1"/>
            </a:solidFill>
          </a:endParaRPr>
        </a:p>
      </dsp:txBody>
      <dsp:txXfrm>
        <a:off x="7411349" y="1588712"/>
        <a:ext cx="2222493" cy="148166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8375-1A0C-4EE4-8A12-444CFF5EF9B7}">
      <dsp:nvSpPr>
        <dsp:cNvPr id="0" name=""/>
        <dsp:cNvSpPr/>
      </dsp:nvSpPr>
      <dsp:spPr>
        <a:xfrm>
          <a:off x="3040"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1. </a:t>
          </a:r>
          <a:r>
            <a:rPr lang="fr-CA" sz="2800" b="1" kern="1200" dirty="0" err="1" smtClean="0">
              <a:solidFill>
                <a:schemeClr val="tx1"/>
              </a:solidFill>
            </a:rPr>
            <a:t>Connect</a:t>
          </a:r>
          <a:r>
            <a:rPr lang="fr-CA" sz="2800" b="1" kern="1200" dirty="0" smtClean="0">
              <a:solidFill>
                <a:schemeClr val="tx1"/>
              </a:solidFill>
            </a:rPr>
            <a:t> </a:t>
          </a:r>
          <a:r>
            <a:rPr lang="fr-CA" sz="2800" b="1" kern="1200" dirty="0" err="1" smtClean="0">
              <a:solidFill>
                <a:schemeClr val="tx1"/>
              </a:solidFill>
            </a:rPr>
            <a:t>with</a:t>
          </a:r>
          <a:r>
            <a:rPr lang="fr-CA" sz="2800" b="1" kern="1200" dirty="0" smtClean="0">
              <a:solidFill>
                <a:schemeClr val="tx1"/>
              </a:solidFill>
            </a:rPr>
            <a:t> a party</a:t>
          </a:r>
          <a:endParaRPr lang="en-CA" sz="2800" b="1" kern="1200" dirty="0">
            <a:solidFill>
              <a:schemeClr val="tx1"/>
            </a:solidFill>
          </a:endParaRPr>
        </a:p>
      </dsp:txBody>
      <dsp:txXfrm>
        <a:off x="743871" y="1588712"/>
        <a:ext cx="2222493" cy="1481661"/>
      </dsp:txXfrm>
    </dsp:sp>
    <dsp:sp modelId="{8D3508DA-936B-467B-A414-43578D2877F7}">
      <dsp:nvSpPr>
        <dsp:cNvPr id="0" name=""/>
        <dsp:cNvSpPr/>
      </dsp:nvSpPr>
      <dsp:spPr>
        <a:xfrm>
          <a:off x="3336779" y="1588712"/>
          <a:ext cx="3704154" cy="1481661"/>
        </a:xfrm>
        <a:prstGeom prst="chevron">
          <a:avLst/>
        </a:prstGeom>
        <a:noFill/>
        <a:ln w="38100" cap="flat" cmpd="sng" algn="ctr">
          <a:solidFill>
            <a:srgbClr val="A66BA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tx1"/>
              </a:solidFill>
            </a:rPr>
            <a:t>2. </a:t>
          </a:r>
          <a:r>
            <a:rPr lang="fr-CA" sz="2800" b="1" kern="1200" dirty="0" err="1" smtClean="0">
              <a:solidFill>
                <a:schemeClr val="tx1"/>
              </a:solidFill>
            </a:rPr>
            <a:t>Get</a:t>
          </a:r>
          <a:r>
            <a:rPr lang="fr-CA" sz="2800" b="1" kern="1200" dirty="0" smtClean="0">
              <a:solidFill>
                <a:schemeClr val="tx1"/>
              </a:solidFill>
            </a:rPr>
            <a:t> </a:t>
          </a:r>
          <a:r>
            <a:rPr lang="fr-CA" sz="2800" b="1" kern="1200" dirty="0" err="1" smtClean="0">
              <a:solidFill>
                <a:schemeClr val="tx1"/>
              </a:solidFill>
            </a:rPr>
            <a:t>vetted</a:t>
          </a:r>
          <a:endParaRPr lang="en-CA" sz="2800" b="1" kern="1200" dirty="0">
            <a:solidFill>
              <a:schemeClr val="tx1"/>
            </a:solidFill>
          </a:endParaRPr>
        </a:p>
      </dsp:txBody>
      <dsp:txXfrm>
        <a:off x="4077610" y="1588712"/>
        <a:ext cx="2222493" cy="1481661"/>
      </dsp:txXfrm>
    </dsp:sp>
    <dsp:sp modelId="{06000DED-4E2B-4932-8338-7DDCDA469EFA}">
      <dsp:nvSpPr>
        <dsp:cNvPr id="0" name=""/>
        <dsp:cNvSpPr/>
      </dsp:nvSpPr>
      <dsp:spPr>
        <a:xfrm>
          <a:off x="6670518" y="1588712"/>
          <a:ext cx="3704154" cy="1481661"/>
        </a:xfrm>
        <a:prstGeom prst="chevron">
          <a:avLst/>
        </a:prstGeom>
        <a:solidFill>
          <a:srgbClr val="A66BA9"/>
        </a:solidFill>
        <a:ln w="381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fr-CA" sz="2800" b="1" kern="1200" dirty="0" smtClean="0">
              <a:solidFill>
                <a:schemeClr val="bg1"/>
              </a:solidFill>
            </a:rPr>
            <a:t>3. Secure nomination </a:t>
          </a:r>
          <a:endParaRPr lang="en-CA" sz="2800" b="1" kern="1200" dirty="0">
            <a:solidFill>
              <a:schemeClr val="bg1"/>
            </a:solidFill>
          </a:endParaRPr>
        </a:p>
      </dsp:txBody>
      <dsp:txXfrm>
        <a:off x="7411349" y="1588712"/>
        <a:ext cx="2222493" cy="148166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BE5FEA-50AE-5041-9990-6C9438E76F27}" type="datetimeFigureOut">
              <a:rPr lang="en-US" smtClean="0"/>
              <a:t>5/8/2020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946035-1683-4442-8A71-865F96034CA9}" type="slidenum">
              <a:rPr lang="en-US" smtClean="0"/>
              <a:t>‹N°›</a:t>
            </a:fld>
            <a:endParaRPr lang="en-US"/>
          </a:p>
        </p:txBody>
      </p:sp>
    </p:spTree>
    <p:extLst>
      <p:ext uri="{BB962C8B-B14F-4D97-AF65-F5344CB8AC3E}">
        <p14:creationId xmlns:p14="http://schemas.microsoft.com/office/powerpoint/2010/main" val="2987025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r>
              <a:rPr lang="en-CA" dirty="0"/>
              <a:t>: Welcome to this</a:t>
            </a:r>
            <a:r>
              <a:rPr lang="en-CA" baseline="0" dirty="0"/>
              <a:t> presentation on Running an Election Campaign.</a:t>
            </a:r>
          </a:p>
          <a:p>
            <a:r>
              <a:rPr lang="en-CA" b="1" baseline="0" dirty="0"/>
              <a:t>INTRODUCE YOURSELF</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1</a:t>
            </a:fld>
            <a:endParaRPr lang="en-US"/>
          </a:p>
        </p:txBody>
      </p:sp>
    </p:spTree>
    <p:extLst>
      <p:ext uri="{BB962C8B-B14F-4D97-AF65-F5344CB8AC3E}">
        <p14:creationId xmlns:p14="http://schemas.microsoft.com/office/powerpoint/2010/main" val="1882653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If you run for Parliament as a candidate for a political party, things will work differently. </a:t>
            </a:r>
          </a:p>
          <a:p>
            <a:endParaRPr lang="en-CA" dirty="0"/>
          </a:p>
          <a:p>
            <a:r>
              <a:rPr lang="en-CA" dirty="0"/>
              <a:t>A political party is a group of people who share a common vision about how the country should be governed. This vision is what attracts many people to become members and candidates for a party. In Canada, there are many different political parties to choose from.  By stepping up to be a candidate for the party, you become the local representative for your party’s vision.</a:t>
            </a:r>
          </a:p>
        </p:txBody>
      </p:sp>
      <p:sp>
        <p:nvSpPr>
          <p:cNvPr id="4" name="Slide Number Placeholder 3"/>
          <p:cNvSpPr>
            <a:spLocks noGrp="1"/>
          </p:cNvSpPr>
          <p:nvPr>
            <p:ph type="sldNum" sz="quarter" idx="5"/>
          </p:nvPr>
        </p:nvSpPr>
        <p:spPr/>
        <p:txBody>
          <a:bodyPr/>
          <a:lstStyle/>
          <a:p>
            <a:fld id="{74946035-1683-4442-8A71-865F96034CA9}" type="slidenum">
              <a:rPr lang="en-US" smtClean="0"/>
              <a:t>10</a:t>
            </a:fld>
            <a:endParaRPr lang="en-US"/>
          </a:p>
        </p:txBody>
      </p:sp>
    </p:spTree>
    <p:extLst>
      <p:ext uri="{BB962C8B-B14F-4D97-AF65-F5344CB8AC3E}">
        <p14:creationId xmlns:p14="http://schemas.microsoft.com/office/powerpoint/2010/main" val="150866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smtClean="0"/>
              <a:t>Say</a:t>
            </a:r>
            <a:r>
              <a:rPr lang="en-CA" dirty="0" smtClean="0"/>
              <a:t>: During </a:t>
            </a:r>
            <a:r>
              <a:rPr lang="en-CA" dirty="0"/>
              <a:t>an election, the party’s candidates share things:</a:t>
            </a:r>
            <a:r>
              <a:rPr lang="en-CA" baseline="0" dirty="0"/>
              <a:t> r</a:t>
            </a:r>
            <a:r>
              <a:rPr lang="en-CA" dirty="0"/>
              <a:t>esources, a platform, a national brand, and the goal of uniting behind the campaign for its leader to become the Prime Minister.</a:t>
            </a:r>
          </a:p>
          <a:p>
            <a:endParaRPr lang="en-CA" dirty="0"/>
          </a:p>
          <a:p>
            <a:r>
              <a:rPr lang="en-CA" dirty="0"/>
              <a:t>When you run for a party, you’ll have that party’s support. In some cases, the party’s existing volunteers, donors and supporters may also want to support your campaign with their time, money and votes.  </a:t>
            </a:r>
          </a:p>
          <a:p>
            <a:r>
              <a:rPr lang="en-CA" dirty="0"/>
              <a:t> </a:t>
            </a:r>
          </a:p>
          <a:p>
            <a:r>
              <a:rPr lang="en-CA" dirty="0"/>
              <a:t>While that support can help, most parties also expect you to ask your own networks for donations, volunteer support and voter support.</a:t>
            </a:r>
          </a:p>
          <a:p>
            <a:endParaRPr lang="en-CA" dirty="0"/>
          </a:p>
          <a:p>
            <a:r>
              <a:rPr lang="en-CA" dirty="0"/>
              <a:t>If you win your election, you’ll generally be expected to work with other elected members of your party to advance the issues that are important to the party, often at the direction of the party leadership.</a:t>
            </a:r>
          </a:p>
          <a:p>
            <a:r>
              <a:rPr lang="en-CA" dirty="0"/>
              <a:t> </a:t>
            </a:r>
          </a:p>
          <a:p>
            <a:r>
              <a:rPr lang="en-CA" dirty="0"/>
              <a:t>Whether it’s during the campaign or after your election, being a party candidate or one of a party’s elected MPs likely means having the support that comes with being part of a team, along with some added responsibilities and expectations that you could be asked to take on.</a:t>
            </a:r>
          </a:p>
        </p:txBody>
      </p:sp>
      <p:sp>
        <p:nvSpPr>
          <p:cNvPr id="4" name="Slide Number Placeholder 3"/>
          <p:cNvSpPr>
            <a:spLocks noGrp="1"/>
          </p:cNvSpPr>
          <p:nvPr>
            <p:ph type="sldNum" sz="quarter" idx="5"/>
          </p:nvPr>
        </p:nvSpPr>
        <p:spPr/>
        <p:txBody>
          <a:bodyPr/>
          <a:lstStyle/>
          <a:p>
            <a:fld id="{74946035-1683-4442-8A71-865F96034CA9}" type="slidenum">
              <a:rPr lang="en-US" smtClean="0"/>
              <a:t>11</a:t>
            </a:fld>
            <a:endParaRPr lang="en-US"/>
          </a:p>
        </p:txBody>
      </p:sp>
    </p:spTree>
    <p:extLst>
      <p:ext uri="{BB962C8B-B14F-4D97-AF65-F5344CB8AC3E}">
        <p14:creationId xmlns:p14="http://schemas.microsoft.com/office/powerpoint/2010/main" val="2988639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a:t>
            </a:r>
            <a:endParaRPr lang="en-CA" b="1" dirty="0"/>
          </a:p>
          <a:p>
            <a:r>
              <a:rPr lang="en-CA" dirty="0"/>
              <a:t>To become a candidate in the general election, party candidates and independent candidates must both complete the process outlined by Elections Canada to register as a candidate. This includes securing enough signatures from Canadian citizens that are 18 years or older in their electoral district.</a:t>
            </a:r>
          </a:p>
          <a:p>
            <a:r>
              <a:rPr lang="en-CA" dirty="0"/>
              <a:t> </a:t>
            </a:r>
          </a:p>
          <a:p>
            <a:r>
              <a:rPr lang="en-CA" dirty="0"/>
              <a:t>If you want to be a candidate for a political party, you’ll have to first secure the endorsement of that political party. </a:t>
            </a:r>
          </a:p>
          <a:p>
            <a:r>
              <a:rPr lang="en-CA" dirty="0"/>
              <a:t> </a:t>
            </a:r>
          </a:p>
          <a:p>
            <a:r>
              <a:rPr lang="en-CA" dirty="0"/>
              <a:t>Generally, parties decide whether to hold a nomination contest or simply to select a candidate. </a:t>
            </a:r>
          </a:p>
          <a:p>
            <a:r>
              <a:rPr lang="en-CA" dirty="0"/>
              <a:t> </a:t>
            </a:r>
          </a:p>
          <a:p>
            <a:r>
              <a:rPr lang="en-CA" dirty="0"/>
              <a:t>If a party has a strong local presence, and an active membership in the district, it is more likely that a nomination contest will be held to select its candidate.</a:t>
            </a:r>
          </a:p>
        </p:txBody>
      </p:sp>
      <p:sp>
        <p:nvSpPr>
          <p:cNvPr id="4" name="Slide Number Placeholder 3"/>
          <p:cNvSpPr>
            <a:spLocks noGrp="1"/>
          </p:cNvSpPr>
          <p:nvPr>
            <p:ph type="sldNum" sz="quarter" idx="5"/>
          </p:nvPr>
        </p:nvSpPr>
        <p:spPr/>
        <p:txBody>
          <a:bodyPr/>
          <a:lstStyle/>
          <a:p>
            <a:fld id="{74946035-1683-4442-8A71-865F96034CA9}" type="slidenum">
              <a:rPr lang="en-US" smtClean="0"/>
              <a:t>12</a:t>
            </a:fld>
            <a:endParaRPr lang="en-US"/>
          </a:p>
        </p:txBody>
      </p:sp>
    </p:spTree>
    <p:extLst>
      <p:ext uri="{BB962C8B-B14F-4D97-AF65-F5344CB8AC3E}">
        <p14:creationId xmlns:p14="http://schemas.microsoft.com/office/powerpoint/2010/main" val="1110288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a:t>
            </a:r>
            <a:endParaRPr lang="en-CA" b="1" dirty="0"/>
          </a:p>
          <a:p>
            <a:r>
              <a:rPr lang="en-CA" dirty="0"/>
              <a:t>While the route to becoming the candidate is slightly different within each party, the overall process is the same. It generally involves connecting with a party, being vetted and running a successful nomination campaign. </a:t>
            </a:r>
          </a:p>
          <a:p>
            <a:endParaRPr lang="en-US" dirty="0"/>
          </a:p>
          <a:p>
            <a:pPr defTabSz="462458">
              <a:defRPr/>
            </a:pPr>
            <a:r>
              <a:rPr lang="en-CA" dirty="0"/>
              <a:t>While everyone who runs for Parliament can eventually end up with their name on a ballot, there are different paths that lead them there. For independent candidates, it’s a straightforward path. For party candidates it involves securing the endorsement of the party you wish to run for, and sometimes that involves competing with other party members for the party’s nomination.</a:t>
            </a:r>
          </a:p>
        </p:txBody>
      </p:sp>
      <p:sp>
        <p:nvSpPr>
          <p:cNvPr id="4" name="Slide Number Placeholder 3"/>
          <p:cNvSpPr>
            <a:spLocks noGrp="1"/>
          </p:cNvSpPr>
          <p:nvPr>
            <p:ph type="sldNum" sz="quarter" idx="5"/>
          </p:nvPr>
        </p:nvSpPr>
        <p:spPr/>
        <p:txBody>
          <a:bodyPr/>
          <a:lstStyle/>
          <a:p>
            <a:fld id="{74946035-1683-4442-8A71-865F96034CA9}" type="slidenum">
              <a:rPr lang="en-US" smtClean="0"/>
              <a:t>13</a:t>
            </a:fld>
            <a:endParaRPr lang="en-US"/>
          </a:p>
        </p:txBody>
      </p:sp>
    </p:spTree>
    <p:extLst>
      <p:ext uri="{BB962C8B-B14F-4D97-AF65-F5344CB8AC3E}">
        <p14:creationId xmlns:p14="http://schemas.microsoft.com/office/powerpoint/2010/main" val="3386096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a:t>
            </a:r>
            <a:endParaRPr lang="en-CA" b="1" dirty="0"/>
          </a:p>
          <a:p>
            <a:r>
              <a:rPr lang="en-CA" dirty="0"/>
              <a:t>First, you’ll need to reach out to the party and indicate your interest in being a candidate. </a:t>
            </a:r>
          </a:p>
          <a:p>
            <a:r>
              <a:rPr lang="en-CA" dirty="0"/>
              <a:t> </a:t>
            </a:r>
          </a:p>
          <a:p>
            <a:r>
              <a:rPr lang="en-CA" dirty="0"/>
              <a:t>Some people think that the party must reach out to you first. While that is often the case, there have been MPs from many parties who didn’t wait for the party to approach them. It can, and does, work both ways. </a:t>
            </a:r>
          </a:p>
          <a:p>
            <a:r>
              <a:rPr lang="en-CA" i="1" dirty="0"/>
              <a:t> </a:t>
            </a:r>
            <a:endParaRPr lang="en-CA" dirty="0"/>
          </a:p>
          <a:p>
            <a:r>
              <a:rPr lang="en-CA" dirty="0"/>
              <a:t>Once you’ve connected with a party, you can learn more about the specific process that party uses to nominate its candidates.</a:t>
            </a:r>
          </a:p>
        </p:txBody>
      </p:sp>
      <p:sp>
        <p:nvSpPr>
          <p:cNvPr id="4" name="Slide Number Placeholder 3"/>
          <p:cNvSpPr>
            <a:spLocks noGrp="1"/>
          </p:cNvSpPr>
          <p:nvPr>
            <p:ph type="sldNum" sz="quarter" idx="5"/>
          </p:nvPr>
        </p:nvSpPr>
        <p:spPr/>
        <p:txBody>
          <a:bodyPr/>
          <a:lstStyle/>
          <a:p>
            <a:fld id="{74946035-1683-4442-8A71-865F96034CA9}" type="slidenum">
              <a:rPr lang="en-US" smtClean="0"/>
              <a:t>14</a:t>
            </a:fld>
            <a:endParaRPr lang="en-US"/>
          </a:p>
        </p:txBody>
      </p:sp>
    </p:spTree>
    <p:extLst>
      <p:ext uri="{BB962C8B-B14F-4D97-AF65-F5344CB8AC3E}">
        <p14:creationId xmlns:p14="http://schemas.microsoft.com/office/powerpoint/2010/main" val="2824600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a:t>
            </a:r>
            <a:endParaRPr lang="en-CA" b="1" dirty="0"/>
          </a:p>
          <a:p>
            <a:r>
              <a:rPr lang="en-CA" dirty="0"/>
              <a:t>Most of the larger parties – parties with elected members in the House of Commons - will vet anyone who expresses a serious interest in being a candidate before allowing them to enter the nomination race. </a:t>
            </a:r>
          </a:p>
          <a:p>
            <a:r>
              <a:rPr lang="en-CA" dirty="0"/>
              <a:t> </a:t>
            </a:r>
          </a:p>
          <a:p>
            <a:r>
              <a:rPr lang="en-CA" dirty="0"/>
              <a:t>This means that they’ll be looking at your credentials and your community activities to determine if you represent the values and policies of their party before going to the next step. </a:t>
            </a:r>
          </a:p>
          <a:p>
            <a:r>
              <a:rPr lang="en-CA" dirty="0"/>
              <a:t> </a:t>
            </a:r>
          </a:p>
          <a:p>
            <a:r>
              <a:rPr lang="en-CA" dirty="0"/>
              <a:t>As part of this process they will likely ask you to complete paperwork.  They may also look for things you’ve said or written on social media or in the press, they may contact people you’ve worked for and with, and they may interview you once, or multiple times.</a:t>
            </a:r>
          </a:p>
        </p:txBody>
      </p:sp>
      <p:sp>
        <p:nvSpPr>
          <p:cNvPr id="4" name="Slide Number Placeholder 3"/>
          <p:cNvSpPr>
            <a:spLocks noGrp="1"/>
          </p:cNvSpPr>
          <p:nvPr>
            <p:ph type="sldNum" sz="quarter" idx="5"/>
          </p:nvPr>
        </p:nvSpPr>
        <p:spPr/>
        <p:txBody>
          <a:bodyPr/>
          <a:lstStyle/>
          <a:p>
            <a:fld id="{74946035-1683-4442-8A71-865F96034CA9}" type="slidenum">
              <a:rPr lang="en-US" smtClean="0"/>
              <a:t>15</a:t>
            </a:fld>
            <a:endParaRPr lang="en-US"/>
          </a:p>
        </p:txBody>
      </p:sp>
    </p:spTree>
    <p:extLst>
      <p:ext uri="{BB962C8B-B14F-4D97-AF65-F5344CB8AC3E}">
        <p14:creationId xmlns:p14="http://schemas.microsoft.com/office/powerpoint/2010/main" val="34683810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a:t>
            </a:r>
            <a:endParaRPr lang="en-CA" b="1" dirty="0"/>
          </a:p>
          <a:p>
            <a:r>
              <a:rPr lang="en-CA" dirty="0"/>
              <a:t>Once you receive approval to seek the party nomination, you can start your campaign. This usually happens before the general election campaign.</a:t>
            </a:r>
          </a:p>
          <a:p>
            <a:r>
              <a:rPr lang="en-CA" dirty="0"/>
              <a:t> </a:t>
            </a:r>
          </a:p>
          <a:p>
            <a:r>
              <a:rPr lang="en-CA" dirty="0"/>
              <a:t>Running in a party nomination contest is about earning enough votes from party members to become its candidate.  </a:t>
            </a:r>
          </a:p>
          <a:p>
            <a:r>
              <a:rPr lang="en-CA" dirty="0"/>
              <a:t>In most cases, only party members can vote in a nomination contest. But anyone who lives in the electoral district and is old enough to be a member can join the party and vote according to party rules. </a:t>
            </a:r>
          </a:p>
          <a:p>
            <a:endParaRPr lang="en-CA" b="0" dirty="0"/>
          </a:p>
          <a:p>
            <a:r>
              <a:rPr lang="en-CA" dirty="0"/>
              <a:t>For this reason, most nomination campaigns focus on recruiting as many new members to the party as possible to support their candidacy.</a:t>
            </a:r>
          </a:p>
          <a:p>
            <a:r>
              <a:rPr lang="en-CA" dirty="0"/>
              <a:t> </a:t>
            </a:r>
          </a:p>
          <a:p>
            <a:r>
              <a:rPr lang="en-CA" dirty="0"/>
              <a:t>The party will set a timeline by which new members have to be registered, and a date for the nomination meeting, when party members will cast their ballots. It is important to understand the party nomination process </a:t>
            </a:r>
          </a:p>
          <a:p>
            <a:r>
              <a:rPr lang="en-CA" dirty="0"/>
              <a:t>and key dates.</a:t>
            </a:r>
          </a:p>
        </p:txBody>
      </p:sp>
      <p:sp>
        <p:nvSpPr>
          <p:cNvPr id="4" name="Slide Number Placeholder 3"/>
          <p:cNvSpPr>
            <a:spLocks noGrp="1"/>
          </p:cNvSpPr>
          <p:nvPr>
            <p:ph type="sldNum" sz="quarter" idx="5"/>
          </p:nvPr>
        </p:nvSpPr>
        <p:spPr/>
        <p:txBody>
          <a:bodyPr/>
          <a:lstStyle/>
          <a:p>
            <a:fld id="{74946035-1683-4442-8A71-865F96034CA9}" type="slidenum">
              <a:rPr lang="en-US" smtClean="0"/>
              <a:t>16</a:t>
            </a:fld>
            <a:endParaRPr lang="en-US"/>
          </a:p>
        </p:txBody>
      </p:sp>
    </p:spTree>
    <p:extLst>
      <p:ext uri="{BB962C8B-B14F-4D97-AF65-F5344CB8AC3E}">
        <p14:creationId xmlns:p14="http://schemas.microsoft.com/office/powerpoint/2010/main" val="2513115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pPr defTabSz="462458">
              <a:defRPr/>
            </a:pPr>
            <a:r>
              <a:rPr lang="en-CA" b="1" dirty="0"/>
              <a:t>Say</a:t>
            </a:r>
            <a:r>
              <a:rPr lang="en-CA" dirty="0"/>
              <a:t>: </a:t>
            </a:r>
            <a:endParaRPr lang="en-CA" b="1" dirty="0"/>
          </a:p>
          <a:p>
            <a:r>
              <a:rPr lang="en-CA" dirty="0"/>
              <a:t>Whether you’re an independent candidate, or you’ve been successful in being nominated by a party, the steps from here on in are the same. Once the writ is issued, you’ll need to register as candidate with your local Elections Canada returning officer.</a:t>
            </a:r>
          </a:p>
          <a:p>
            <a:endParaRPr lang="en-CA" dirty="0"/>
          </a:p>
          <a:p>
            <a:r>
              <a:rPr lang="en-CA" dirty="0"/>
              <a:t>Before the writ is issued, there is nothing stopping you from building your team, connecting with voters in your electoral district, and preparing for the upcoming election. </a:t>
            </a:r>
          </a:p>
          <a:p>
            <a:endParaRPr lang="en-CA" dirty="0"/>
          </a:p>
          <a:p>
            <a:r>
              <a:rPr lang="en-CA" dirty="0"/>
              <a:t>We are going to talk about doing</a:t>
            </a:r>
            <a:r>
              <a:rPr lang="en-CA" baseline="0" dirty="0"/>
              <a:t> just that, next! </a:t>
            </a:r>
          </a:p>
          <a:p>
            <a:endParaRPr lang="en-CA" baseline="0" dirty="0"/>
          </a:p>
          <a:p>
            <a:r>
              <a:rPr lang="en-CA" b="1" baseline="0" dirty="0"/>
              <a:t>ASK: </a:t>
            </a:r>
            <a:r>
              <a:rPr lang="en-CA" b="0" baseline="0" dirty="0"/>
              <a:t>But first, does anyone have any questions about the differences between running as an independent or as a party candidate?</a:t>
            </a:r>
          </a:p>
        </p:txBody>
      </p:sp>
      <p:sp>
        <p:nvSpPr>
          <p:cNvPr id="4" name="Slide Number Placeholder 3"/>
          <p:cNvSpPr>
            <a:spLocks noGrp="1"/>
          </p:cNvSpPr>
          <p:nvPr>
            <p:ph type="sldNum" sz="quarter" idx="5"/>
          </p:nvPr>
        </p:nvSpPr>
        <p:spPr/>
        <p:txBody>
          <a:bodyPr/>
          <a:lstStyle/>
          <a:p>
            <a:fld id="{74946035-1683-4442-8A71-865F96034CA9}" type="slidenum">
              <a:rPr lang="en-US" smtClean="0"/>
              <a:t>17</a:t>
            </a:fld>
            <a:endParaRPr lang="en-US"/>
          </a:p>
        </p:txBody>
      </p:sp>
    </p:spTree>
    <p:extLst>
      <p:ext uri="{BB962C8B-B14F-4D97-AF65-F5344CB8AC3E}">
        <p14:creationId xmlns:p14="http://schemas.microsoft.com/office/powerpoint/2010/main" val="2184193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endParaRPr lang="en-CA" dirty="0"/>
          </a:p>
          <a:p>
            <a:r>
              <a:rPr lang="en-CA" dirty="0"/>
              <a:t>There are three games involved in campaigning. </a:t>
            </a:r>
          </a:p>
          <a:p>
            <a:endParaRPr lang="en-CA" dirty="0"/>
          </a:p>
          <a:p>
            <a:r>
              <a:rPr lang="en-CA" dirty="0"/>
              <a:t>1. The Name Game: Making sure voters know who you are, and can name your party affiliation. That means they know which party you’re running</a:t>
            </a:r>
            <a:r>
              <a:rPr lang="en-CA" baseline="0" dirty="0"/>
              <a:t> with, or that you’re an independent candidate.</a:t>
            </a:r>
            <a:endParaRPr lang="en-CA" dirty="0"/>
          </a:p>
          <a:p>
            <a:r>
              <a:rPr lang="en-CA" dirty="0"/>
              <a:t>2. The Persuasion Game: This is persuading voters to support you and/or</a:t>
            </a:r>
            <a:r>
              <a:rPr lang="en-CA" baseline="0" dirty="0"/>
              <a:t> your party</a:t>
            </a:r>
            <a:r>
              <a:rPr lang="en-CA" dirty="0"/>
              <a:t> </a:t>
            </a:r>
          </a:p>
          <a:p>
            <a:r>
              <a:rPr lang="en-CA" dirty="0"/>
              <a:t>3.</a:t>
            </a:r>
            <a:r>
              <a:rPr lang="en-CA" baseline="0" dirty="0"/>
              <a:t> </a:t>
            </a:r>
            <a:r>
              <a:rPr lang="en-CA" dirty="0"/>
              <a:t>The Ground Game: Identifying your supporters and ensuring that their support translates into votes</a:t>
            </a:r>
          </a:p>
          <a:p>
            <a:endParaRPr lang="en-CA" dirty="0"/>
          </a:p>
          <a:p>
            <a:r>
              <a:rPr lang="en-CA" dirty="0"/>
              <a:t>These games are not</a:t>
            </a:r>
            <a:r>
              <a:rPr lang="en-CA" baseline="0" dirty="0"/>
              <a:t> mutually exclusive – their activities often overlap.</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18</a:t>
            </a:fld>
            <a:endParaRPr lang="en-US"/>
          </a:p>
        </p:txBody>
      </p:sp>
    </p:spTree>
    <p:extLst>
      <p:ext uri="{BB962C8B-B14F-4D97-AF65-F5344CB8AC3E}">
        <p14:creationId xmlns:p14="http://schemas.microsoft.com/office/powerpoint/2010/main" val="1354258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endParaRPr lang="en-CA" dirty="0"/>
          </a:p>
          <a:p>
            <a:r>
              <a:rPr lang="en-CA" dirty="0"/>
              <a:t>The name game is about getting voters to know your name.</a:t>
            </a:r>
          </a:p>
          <a:p>
            <a:endParaRPr lang="en-CA" dirty="0"/>
          </a:p>
          <a:p>
            <a:r>
              <a:rPr lang="en-CA" dirty="0"/>
              <a:t>The</a:t>
            </a:r>
            <a:r>
              <a:rPr lang="en-CA" baseline="0" dirty="0"/>
              <a:t> questions your campaign should ask are:</a:t>
            </a:r>
          </a:p>
          <a:p>
            <a:r>
              <a:rPr lang="en-CA" baseline="0" dirty="0"/>
              <a:t>Do voter’s know your name? </a:t>
            </a:r>
            <a:endParaRPr lang="en-CA" dirty="0"/>
          </a:p>
          <a:p>
            <a:r>
              <a:rPr lang="en-CA" dirty="0"/>
              <a:t>If you are a party candidate do people know enough to match your name with the name of your party? </a:t>
            </a:r>
          </a:p>
          <a:p>
            <a:r>
              <a:rPr lang="en-CA" dirty="0"/>
              <a:t>If you’re an independent candidate, do voters think ‘Ah, the independent candidate!’ when they hear your name? </a:t>
            </a:r>
          </a:p>
          <a:p>
            <a:endParaRPr lang="en-CA" dirty="0"/>
          </a:p>
          <a:p>
            <a:r>
              <a:rPr lang="en-CA" dirty="0"/>
              <a:t>The field</a:t>
            </a:r>
            <a:r>
              <a:rPr lang="en-CA" baseline="0" dirty="0"/>
              <a:t> of play for this game is </a:t>
            </a:r>
            <a:r>
              <a:rPr lang="en-CA" dirty="0"/>
              <a:t>in the physical</a:t>
            </a:r>
            <a:r>
              <a:rPr lang="en-CA" baseline="0" dirty="0"/>
              <a:t> space of the electoral d</a:t>
            </a:r>
            <a:r>
              <a:rPr lang="en-CA" dirty="0"/>
              <a:t>istrict and the digital space</a:t>
            </a:r>
            <a:r>
              <a:rPr lang="en-CA" baseline="0" dirty="0"/>
              <a:t> of online forums and groups, social media, and community webpages. </a:t>
            </a:r>
            <a:endParaRPr lang="en-CA" dirty="0"/>
          </a:p>
          <a:p>
            <a:endParaRPr lang="en-CA" dirty="0"/>
          </a:p>
          <a:p>
            <a:r>
              <a:rPr lang="en-CA" dirty="0"/>
              <a:t>The activities for this game involve: Signage, digital advertisements, traffic/transit waves at busy intersections/transit terminals, marching in parades, having a visible presence in the community during and leading up to the election.</a:t>
            </a:r>
          </a:p>
          <a:p>
            <a:endParaRPr lang="en-CA" dirty="0"/>
          </a:p>
          <a:p>
            <a:r>
              <a:rPr lang="en-CA" dirty="0"/>
              <a:t>The key players in this game are the members of your campaign team.</a:t>
            </a:r>
          </a:p>
        </p:txBody>
      </p:sp>
      <p:sp>
        <p:nvSpPr>
          <p:cNvPr id="4" name="Slide Number Placeholder 3"/>
          <p:cNvSpPr>
            <a:spLocks noGrp="1"/>
          </p:cNvSpPr>
          <p:nvPr>
            <p:ph type="sldNum" sz="quarter" idx="5"/>
          </p:nvPr>
        </p:nvSpPr>
        <p:spPr/>
        <p:txBody>
          <a:bodyPr/>
          <a:lstStyle/>
          <a:p>
            <a:fld id="{74946035-1683-4442-8A71-865F96034CA9}" type="slidenum">
              <a:rPr lang="en-US" smtClean="0"/>
              <a:t>19</a:t>
            </a:fld>
            <a:endParaRPr lang="en-US"/>
          </a:p>
        </p:txBody>
      </p:sp>
    </p:spTree>
    <p:extLst>
      <p:ext uri="{BB962C8B-B14F-4D97-AF65-F5344CB8AC3E}">
        <p14:creationId xmlns:p14="http://schemas.microsoft.com/office/powerpoint/2010/main" val="1971098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 </a:t>
            </a:r>
            <a:r>
              <a:rPr lang="en-CA" dirty="0"/>
              <a:t>This presentation is about some of the things involved in running a federal election campaign.</a:t>
            </a:r>
          </a:p>
          <a:p>
            <a:r>
              <a:rPr lang="en-CA" dirty="0"/>
              <a:t> </a:t>
            </a:r>
          </a:p>
          <a:p>
            <a:r>
              <a:rPr lang="en-CA" dirty="0"/>
              <a:t>It is geared towards people who want to participate in a federal election campaign either as a candidate themselves or as a member of a campaign team. Throughout the presentation I will speak directly to things candidates might do themselves as part of their campaign, but if you’re here to learn about the process so that you can support a candidate, these things will apply to you as well.</a:t>
            </a:r>
          </a:p>
          <a:p>
            <a:r>
              <a:rPr lang="en-CA" dirty="0"/>
              <a:t> </a:t>
            </a:r>
          </a:p>
          <a:p>
            <a:r>
              <a:rPr lang="en-CA" dirty="0"/>
              <a:t>This presentation is meant to: </a:t>
            </a:r>
          </a:p>
          <a:p>
            <a:r>
              <a:rPr lang="en-CA" dirty="0"/>
              <a:t> </a:t>
            </a:r>
          </a:p>
          <a:p>
            <a:pPr marL="462458" indent="-462458">
              <a:buAutoNum type="arabicPeriod"/>
            </a:pPr>
            <a:r>
              <a:rPr lang="en-CA" dirty="0"/>
              <a:t>Give you an understanding of what the high level strategy </a:t>
            </a:r>
            <a:r>
              <a:rPr lang="en-US" dirty="0"/>
              <a:t>could </a:t>
            </a:r>
            <a:r>
              <a:rPr lang="en-CA" dirty="0"/>
              <a:t>look like on a campaign, that is: which </a:t>
            </a:r>
            <a:r>
              <a:rPr lang="en-US" dirty="0"/>
              <a:t>activities you might want to prioritize</a:t>
            </a:r>
            <a:r>
              <a:rPr lang="en-CA" dirty="0"/>
              <a:t>, what the timeline looks like, and what </a:t>
            </a:r>
            <a:r>
              <a:rPr lang="en-US" dirty="0"/>
              <a:t>a </a:t>
            </a:r>
            <a:r>
              <a:rPr lang="en-CA" dirty="0"/>
              <a:t>campaign team looks like;</a:t>
            </a:r>
          </a:p>
          <a:p>
            <a:pPr marL="462458" indent="-462458">
              <a:buAutoNum type="arabicPeriod"/>
            </a:pPr>
            <a:r>
              <a:rPr lang="en-CA" dirty="0"/>
              <a:t>Help you start to realize the kinds of skills and resources involved in running a campaign: the kind of team you’ll need to assemble, and the kind of money you</a:t>
            </a:r>
            <a:r>
              <a:rPr lang="en-US" dirty="0"/>
              <a:t> might</a:t>
            </a:r>
            <a:r>
              <a:rPr lang="en-CA" dirty="0"/>
              <a:t> need. </a:t>
            </a:r>
          </a:p>
          <a:p>
            <a:r>
              <a:rPr lang="en-CA" dirty="0"/>
              <a:t> </a:t>
            </a:r>
          </a:p>
          <a:p>
            <a:r>
              <a:rPr lang="en-CA" b="1" dirty="0"/>
              <a:t>EXPLAIN: </a:t>
            </a:r>
            <a:r>
              <a:rPr lang="en-CA" dirty="0"/>
              <a:t>This presentation is not meant to give you a cookie-cutter campaign plan. Elections Canada developed it through consultation with people who had experience running and working on election campaigns. The aim is that you leave this presentation with enough of an understanding of where to begin and where to turn for support to resolve the kinds of challenges you’re bound to encounter while launching and running a campaign.</a:t>
            </a:r>
          </a:p>
          <a:p>
            <a:r>
              <a:rPr lang="en-CA" dirty="0"/>
              <a:t> </a:t>
            </a:r>
          </a:p>
          <a:p>
            <a:r>
              <a:rPr lang="en-CA" dirty="0"/>
              <a:t>Hopefully, this presentation will help clarify some of the steps involved in becoming and being a candidate, and specifically in running a campaign.</a:t>
            </a:r>
          </a:p>
        </p:txBody>
      </p:sp>
      <p:sp>
        <p:nvSpPr>
          <p:cNvPr id="4" name="Slide Number Placeholder 3"/>
          <p:cNvSpPr>
            <a:spLocks noGrp="1"/>
          </p:cNvSpPr>
          <p:nvPr>
            <p:ph type="sldNum" sz="quarter" idx="5"/>
          </p:nvPr>
        </p:nvSpPr>
        <p:spPr/>
        <p:txBody>
          <a:bodyPr/>
          <a:lstStyle/>
          <a:p>
            <a:fld id="{74946035-1683-4442-8A71-865F96034CA9}" type="slidenum">
              <a:rPr lang="en-US" smtClean="0"/>
              <a:t>2</a:t>
            </a:fld>
            <a:endParaRPr lang="en-US"/>
          </a:p>
        </p:txBody>
      </p:sp>
    </p:spTree>
    <p:extLst>
      <p:ext uri="{BB962C8B-B14F-4D97-AF65-F5344CB8AC3E}">
        <p14:creationId xmlns:p14="http://schemas.microsoft.com/office/powerpoint/2010/main" val="312403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endParaRPr lang="en-CA" b="1" dirty="0"/>
          </a:p>
          <a:p>
            <a:r>
              <a:rPr lang="en-CA" b="0" dirty="0"/>
              <a:t>The</a:t>
            </a:r>
            <a:r>
              <a:rPr lang="en-CA" b="0" baseline="0" dirty="0"/>
              <a:t> persuasion game is about getting people to support and vote for you. </a:t>
            </a:r>
          </a:p>
          <a:p>
            <a:r>
              <a:rPr lang="en-CA" dirty="0"/>
              <a:t>In a federal election, the persuasion game is heavily influenced by party leaders</a:t>
            </a:r>
          </a:p>
          <a:p>
            <a:pPr>
              <a:buClr>
                <a:schemeClr val="accent1"/>
              </a:buClr>
              <a:buSzPct val="104999"/>
            </a:pPr>
            <a:r>
              <a:rPr lang="en-CA" dirty="0"/>
              <a:t>Local party candidates will see their own support rise and fall with their party’s and leader’s public support.</a:t>
            </a:r>
          </a:p>
          <a:p>
            <a:pPr>
              <a:buClr>
                <a:schemeClr val="accent1"/>
              </a:buClr>
              <a:buSzPct val="104999"/>
            </a:pPr>
            <a:r>
              <a:rPr lang="en-CA" dirty="0"/>
              <a:t>Independent candidates must work harder to be seen as players in this (and every) game. </a:t>
            </a:r>
          </a:p>
          <a:p>
            <a:endParaRPr lang="en-CA" dirty="0"/>
          </a:p>
          <a:p>
            <a:pPr defTabSz="462458">
              <a:defRPr/>
            </a:pPr>
            <a:r>
              <a:rPr lang="en-CA" dirty="0"/>
              <a:t>The</a:t>
            </a:r>
            <a:r>
              <a:rPr lang="en-CA" baseline="0" dirty="0"/>
              <a:t> questions your campaign should ask are:</a:t>
            </a:r>
          </a:p>
          <a:p>
            <a:r>
              <a:rPr lang="en-CA" dirty="0"/>
              <a:t>Does what happens in the press make voters more or less likely to vote for you? This</a:t>
            </a:r>
            <a:r>
              <a:rPr lang="en-CA" baseline="0" dirty="0"/>
              <a:t> is also known as the a</a:t>
            </a:r>
            <a:r>
              <a:rPr lang="en-CA" dirty="0"/>
              <a:t>ir</a:t>
            </a:r>
            <a:r>
              <a:rPr lang="en-CA" baseline="0" dirty="0"/>
              <a:t> </a:t>
            </a:r>
            <a:r>
              <a:rPr lang="en-CA" dirty="0"/>
              <a:t>game. </a:t>
            </a:r>
          </a:p>
          <a:p>
            <a:r>
              <a:rPr lang="en-CA" dirty="0"/>
              <a:t>When you meet voters and pitch your campaign, are they supportive? </a:t>
            </a:r>
          </a:p>
          <a:p>
            <a:r>
              <a:rPr lang="en-CA" dirty="0"/>
              <a:t>When asked by pollsters are voters expressing the  intention to support you?</a:t>
            </a:r>
          </a:p>
          <a:p>
            <a:endParaRPr lang="en-CA" dirty="0"/>
          </a:p>
          <a:p>
            <a:r>
              <a:rPr lang="en-CA" dirty="0"/>
              <a:t>The field</a:t>
            </a:r>
            <a:r>
              <a:rPr lang="en-CA" baseline="0" dirty="0"/>
              <a:t> of play for this game is in n</a:t>
            </a:r>
            <a:r>
              <a:rPr lang="en-CA" dirty="0"/>
              <a:t>ational and local press, on the doorsteps of</a:t>
            </a:r>
            <a:r>
              <a:rPr lang="en-CA" baseline="0" dirty="0"/>
              <a:t> the residents in your electoral district, through d</a:t>
            </a:r>
            <a:r>
              <a:rPr lang="en-CA" dirty="0"/>
              <a:t>igital media, and by word of mouth.</a:t>
            </a:r>
          </a:p>
          <a:p>
            <a:endParaRPr lang="en-CA" dirty="0"/>
          </a:p>
          <a:p>
            <a:r>
              <a:rPr lang="en-CA" dirty="0"/>
              <a:t>The activities for this game involve: Candidate door-knocking, pitching stories to local journalists, press releases, social media postings, open-houses, meet-and-greets.</a:t>
            </a:r>
          </a:p>
          <a:p>
            <a:endParaRPr lang="en-CA" dirty="0"/>
          </a:p>
          <a:p>
            <a:r>
              <a:rPr lang="en-CA" dirty="0"/>
              <a:t>The key players in this game are the party leader, you, the candidate, and</a:t>
            </a:r>
            <a:r>
              <a:rPr lang="en-CA" baseline="0" dirty="0"/>
              <a:t> </a:t>
            </a:r>
            <a:r>
              <a:rPr lang="en-CA" dirty="0"/>
              <a:t>support from your campaign teams.</a:t>
            </a:r>
          </a:p>
        </p:txBody>
      </p:sp>
      <p:sp>
        <p:nvSpPr>
          <p:cNvPr id="4" name="Slide Number Placeholder 3"/>
          <p:cNvSpPr>
            <a:spLocks noGrp="1"/>
          </p:cNvSpPr>
          <p:nvPr>
            <p:ph type="sldNum" sz="quarter" idx="5"/>
          </p:nvPr>
        </p:nvSpPr>
        <p:spPr/>
        <p:txBody>
          <a:bodyPr/>
          <a:lstStyle/>
          <a:p>
            <a:fld id="{74946035-1683-4442-8A71-865F96034CA9}" type="slidenum">
              <a:rPr lang="en-US" smtClean="0"/>
              <a:t>20</a:t>
            </a:fld>
            <a:endParaRPr lang="en-US"/>
          </a:p>
        </p:txBody>
      </p:sp>
    </p:spTree>
    <p:extLst>
      <p:ext uri="{BB962C8B-B14F-4D97-AF65-F5344CB8AC3E}">
        <p14:creationId xmlns:p14="http://schemas.microsoft.com/office/powerpoint/2010/main" val="6569763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endParaRPr lang="en-CA" b="1" dirty="0"/>
          </a:p>
          <a:p>
            <a:r>
              <a:rPr lang="en-CA" dirty="0"/>
              <a:t>Many voters will need to be reminded, nudged, and shuttled to polling stations when it comes time to vote on or before Election Day.</a:t>
            </a:r>
          </a:p>
          <a:p>
            <a:endParaRPr lang="en-CA" dirty="0"/>
          </a:p>
          <a:p>
            <a:pPr defTabSz="462458">
              <a:defRPr/>
            </a:pPr>
            <a:r>
              <a:rPr lang="en-CA" dirty="0"/>
              <a:t>The</a:t>
            </a:r>
            <a:r>
              <a:rPr lang="en-CA" baseline="0" dirty="0"/>
              <a:t> question your campaign should ask are: W</a:t>
            </a:r>
            <a:r>
              <a:rPr lang="en-CA" dirty="0"/>
              <a:t>ill you pull more of your supporters out to vote than your opponents?</a:t>
            </a:r>
          </a:p>
          <a:p>
            <a:pPr defTabSz="462458">
              <a:defRPr/>
            </a:pPr>
            <a:endParaRPr lang="en-CA" dirty="0"/>
          </a:p>
          <a:p>
            <a:r>
              <a:rPr lang="en-CA" dirty="0"/>
              <a:t>The field</a:t>
            </a:r>
            <a:r>
              <a:rPr lang="en-CA" baseline="0" dirty="0"/>
              <a:t> of play for this game is </a:t>
            </a:r>
            <a:r>
              <a:rPr lang="en-CA" dirty="0"/>
              <a:t>on doorsteps, through telephone calls, email lists, and polling stations.</a:t>
            </a:r>
          </a:p>
          <a:p>
            <a:endParaRPr lang="en-CA" dirty="0"/>
          </a:p>
          <a:p>
            <a:r>
              <a:rPr lang="en-CA" dirty="0"/>
              <a:t>The activities for this game involve: driving voters to the polls, reminder phone calls, door-knocks, literature drops, developing voting plans, securing vote pledges, election-day email blasts</a:t>
            </a:r>
            <a:r>
              <a:rPr lang="en-CA" baseline="0" dirty="0"/>
              <a:t>…</a:t>
            </a:r>
          </a:p>
          <a:p>
            <a:endParaRPr lang="en-CA" dirty="0"/>
          </a:p>
          <a:p>
            <a:r>
              <a:rPr lang="en-CA" dirty="0"/>
              <a:t>The key players in this game are your</a:t>
            </a:r>
            <a:r>
              <a:rPr lang="en-CA" baseline="0" dirty="0"/>
              <a:t> c</a:t>
            </a:r>
            <a:r>
              <a:rPr lang="en-CA" dirty="0"/>
              <a:t>ampaign team, including many volunteers.</a:t>
            </a:r>
          </a:p>
          <a:p>
            <a:endParaRPr lang="en-CA" dirty="0"/>
          </a:p>
          <a:p>
            <a:r>
              <a:rPr lang="en-CA" b="1" dirty="0"/>
              <a:t>ASK:</a:t>
            </a:r>
            <a:r>
              <a:rPr lang="en-CA" b="1" baseline="0" dirty="0"/>
              <a:t> </a:t>
            </a:r>
            <a:endParaRPr lang="en-CA" b="0" baseline="0" dirty="0"/>
          </a:p>
          <a:p>
            <a:r>
              <a:rPr lang="en-CA" b="0" baseline="0" dirty="0"/>
              <a:t>Before we move on, do you have any questions about these three games, and what is involved in each?</a:t>
            </a:r>
          </a:p>
        </p:txBody>
      </p:sp>
      <p:sp>
        <p:nvSpPr>
          <p:cNvPr id="4" name="Slide Number Placeholder 3"/>
          <p:cNvSpPr>
            <a:spLocks noGrp="1"/>
          </p:cNvSpPr>
          <p:nvPr>
            <p:ph type="sldNum" sz="quarter" idx="5"/>
          </p:nvPr>
        </p:nvSpPr>
        <p:spPr/>
        <p:txBody>
          <a:bodyPr/>
          <a:lstStyle/>
          <a:p>
            <a:fld id="{74946035-1683-4442-8A71-865F96034CA9}" type="slidenum">
              <a:rPr lang="en-US" smtClean="0"/>
              <a:t>21</a:t>
            </a:fld>
            <a:endParaRPr lang="en-US"/>
          </a:p>
        </p:txBody>
      </p:sp>
    </p:spTree>
    <p:extLst>
      <p:ext uri="{BB962C8B-B14F-4D97-AF65-F5344CB8AC3E}">
        <p14:creationId xmlns:p14="http://schemas.microsoft.com/office/powerpoint/2010/main" val="3111295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r>
              <a:rPr lang="en-CA" dirty="0"/>
              <a:t>Before we get to the campaign team’s work, we should talk about the kind of resources a campaign typically needs: money and volunteers. </a:t>
            </a:r>
          </a:p>
          <a:p>
            <a:endParaRPr lang="en-CA" dirty="0"/>
          </a:p>
          <a:p>
            <a:r>
              <a:rPr lang="en-CA" dirty="0"/>
              <a:t>Money pays for things like a campaign office space, signage, promotional materials, a website, wages for senior campaign positions and meals for volunteers. </a:t>
            </a:r>
          </a:p>
          <a:p>
            <a:endParaRPr lang="en-CA" dirty="0"/>
          </a:p>
          <a:p>
            <a:r>
              <a:rPr lang="en-CA" dirty="0"/>
              <a:t>In the 2015 election, the average campaign raised and spent between 70,000 and 90,000 dollars. </a:t>
            </a:r>
          </a:p>
          <a:p>
            <a:endParaRPr lang="en-CA" dirty="0"/>
          </a:p>
          <a:p>
            <a:r>
              <a:rPr lang="en-CA" dirty="0"/>
              <a:t>Volunteers play an important role in campaigns, and many campaigns will have 100 or more volunteers. </a:t>
            </a:r>
          </a:p>
          <a:p>
            <a:r>
              <a:rPr lang="en-CA" dirty="0"/>
              <a:t>So where might a campaign find money and volunteers?</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22</a:t>
            </a:fld>
            <a:endParaRPr lang="en-US"/>
          </a:p>
        </p:txBody>
      </p:sp>
    </p:spTree>
    <p:extLst>
      <p:ext uri="{BB962C8B-B14F-4D97-AF65-F5344CB8AC3E}">
        <p14:creationId xmlns:p14="http://schemas.microsoft.com/office/powerpoint/2010/main" val="30730713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a:pPr>
            <a:r>
              <a:rPr lang="en-CA" b="1" baseline="0" dirty="0"/>
              <a:t>SAY:</a:t>
            </a:r>
            <a:endParaRPr lang="en-CA" b="1" dirty="0"/>
          </a:p>
          <a:p>
            <a:r>
              <a:rPr lang="en-CA" dirty="0"/>
              <a:t>As an independent candidate, you’ll need to appeal</a:t>
            </a:r>
            <a:r>
              <a:rPr lang="en-CA" baseline="0" dirty="0"/>
              <a:t> to people in your community, including your family and friends, for financial and volunteer support. </a:t>
            </a:r>
            <a:r>
              <a:rPr lang="en-CA" dirty="0"/>
              <a:t>As</a:t>
            </a:r>
            <a:r>
              <a:rPr lang="en-CA" baseline="0" dirty="0"/>
              <a:t> a candidate for a political party, you may be able to also rely on support from the party.</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23</a:t>
            </a:fld>
            <a:endParaRPr lang="en-US"/>
          </a:p>
        </p:txBody>
      </p:sp>
    </p:spTree>
    <p:extLst>
      <p:ext uri="{BB962C8B-B14F-4D97-AF65-F5344CB8AC3E}">
        <p14:creationId xmlns:p14="http://schemas.microsoft.com/office/powerpoint/2010/main" val="5937898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endParaRPr lang="en-CA" dirty="0"/>
          </a:p>
          <a:p>
            <a:r>
              <a:rPr lang="en-CA" dirty="0"/>
              <a:t>Party candidates may be able to lean on the local party and the national party for support in these areas during the campaign. </a:t>
            </a:r>
          </a:p>
          <a:p>
            <a:pPr lvl="0"/>
            <a:r>
              <a:rPr lang="en-CA" dirty="0"/>
              <a:t>Local Party Support: members and supporters are likely to support your campaign with time and money</a:t>
            </a:r>
          </a:p>
          <a:p>
            <a:pPr lvl="0"/>
            <a:r>
              <a:rPr lang="en-CA" dirty="0"/>
              <a:t>National Party Support: national campaigns will make decisions about which districts to invest in. This includes money, staff, volunteers, and visits from the party leader. All of these things can improve a local candidate’s chances of winning the election. </a:t>
            </a:r>
          </a:p>
          <a:p>
            <a:r>
              <a:rPr lang="en-CA" dirty="0"/>
              <a:t>Some parties provide training to their candidates and campaign managers on things like data management, and fundraising.  </a:t>
            </a:r>
          </a:p>
          <a:p>
            <a:r>
              <a:rPr lang="en-CA" dirty="0"/>
              <a:t>Candidates should consider asking for additional support from the national campaign. Be ready to demonstrate how that investment is likely to pay off for the party and what you’re already doing to make your campaign a success.</a:t>
            </a:r>
          </a:p>
        </p:txBody>
      </p:sp>
      <p:sp>
        <p:nvSpPr>
          <p:cNvPr id="4" name="Slide Number Placeholder 3"/>
          <p:cNvSpPr>
            <a:spLocks noGrp="1"/>
          </p:cNvSpPr>
          <p:nvPr>
            <p:ph type="sldNum" sz="quarter" idx="5"/>
          </p:nvPr>
        </p:nvSpPr>
        <p:spPr/>
        <p:txBody>
          <a:bodyPr/>
          <a:lstStyle/>
          <a:p>
            <a:fld id="{74946035-1683-4442-8A71-865F96034CA9}" type="slidenum">
              <a:rPr lang="en-US" smtClean="0"/>
              <a:t>24</a:t>
            </a:fld>
            <a:endParaRPr lang="en-US"/>
          </a:p>
        </p:txBody>
      </p:sp>
    </p:spTree>
    <p:extLst>
      <p:ext uri="{BB962C8B-B14F-4D97-AF65-F5344CB8AC3E}">
        <p14:creationId xmlns:p14="http://schemas.microsoft.com/office/powerpoint/2010/main" val="3935223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a:pPr>
            <a:r>
              <a:rPr lang="en-CA" b="1" baseline="0" dirty="0"/>
              <a:t>SAY:</a:t>
            </a:r>
            <a:endParaRPr lang="en-CA" b="1" dirty="0"/>
          </a:p>
          <a:p>
            <a:pPr>
              <a:buClr>
                <a:schemeClr val="accent1"/>
              </a:buClr>
              <a:buSzPct val="104999"/>
            </a:pPr>
            <a:endParaRPr lang="en-CA" dirty="0"/>
          </a:p>
          <a:p>
            <a:pPr>
              <a:buClr>
                <a:schemeClr val="accent1"/>
              </a:buClr>
              <a:buSzPct val="104999"/>
            </a:pPr>
            <a:r>
              <a:rPr lang="en-CA" dirty="0"/>
              <a:t>Ultimately, take</a:t>
            </a:r>
            <a:r>
              <a:rPr lang="en-CA" baseline="0" dirty="0"/>
              <a:t> your own </a:t>
            </a:r>
            <a:r>
              <a:rPr lang="en-CA" dirty="0"/>
              <a:t>initiative to raise money and recruit volunteers. Before you get discouraged, test your assumptions about fundraising and volunteer recruitment. You may be surprised who gives and who doesn’t, how much they give, and why they give.</a:t>
            </a:r>
          </a:p>
        </p:txBody>
      </p:sp>
      <p:sp>
        <p:nvSpPr>
          <p:cNvPr id="4" name="Slide Number Placeholder 3"/>
          <p:cNvSpPr>
            <a:spLocks noGrp="1"/>
          </p:cNvSpPr>
          <p:nvPr>
            <p:ph type="sldNum" sz="quarter" idx="5"/>
          </p:nvPr>
        </p:nvSpPr>
        <p:spPr/>
        <p:txBody>
          <a:bodyPr/>
          <a:lstStyle/>
          <a:p>
            <a:fld id="{74946035-1683-4442-8A71-865F96034CA9}" type="slidenum">
              <a:rPr lang="en-US" smtClean="0"/>
              <a:t>25</a:t>
            </a:fld>
            <a:endParaRPr lang="en-US"/>
          </a:p>
        </p:txBody>
      </p:sp>
    </p:spTree>
    <p:extLst>
      <p:ext uri="{BB962C8B-B14F-4D97-AF65-F5344CB8AC3E}">
        <p14:creationId xmlns:p14="http://schemas.microsoft.com/office/powerpoint/2010/main" val="9360172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462458">
              <a:defRPr/>
            </a:pPr>
            <a:r>
              <a:rPr lang="en-CA" b="1" baseline="0" dirty="0"/>
              <a:t>ASK:</a:t>
            </a:r>
            <a:endParaRPr lang="en-CA" b="1" dirty="0"/>
          </a:p>
          <a:p>
            <a:r>
              <a:rPr lang="en-CA" dirty="0"/>
              <a:t>Does anyone</a:t>
            </a:r>
            <a:r>
              <a:rPr lang="en-CA" baseline="0" dirty="0"/>
              <a:t> have any questions about the resources required for running election campaigns, and how to secure them?</a:t>
            </a:r>
          </a:p>
          <a:p>
            <a:endParaRPr lang="en-CA" b="1" baseline="0" dirty="0"/>
          </a:p>
          <a:p>
            <a:r>
              <a:rPr lang="en-CA" b="1" baseline="0" dirty="0"/>
              <a:t>SAY:</a:t>
            </a:r>
          </a:p>
          <a:p>
            <a:r>
              <a:rPr lang="en-CA" baseline="0" dirty="0"/>
              <a:t>Let’s move on to the campaign team.</a:t>
            </a:r>
          </a:p>
          <a:p>
            <a:endParaRPr lang="en-CA" dirty="0"/>
          </a:p>
          <a:p>
            <a:r>
              <a:rPr lang="en-CA" dirty="0"/>
              <a:t>Building your campaign</a:t>
            </a:r>
            <a:r>
              <a:rPr lang="en-CA" baseline="0" dirty="0"/>
              <a:t> </a:t>
            </a:r>
            <a:r>
              <a:rPr lang="en-CA" dirty="0"/>
              <a:t>team is really just an exercise of planning for each of the three games – the name game, persuasion game, and ground game - and considering what kinds of skills and people you need in order to participate in each of those areas. </a:t>
            </a:r>
          </a:p>
          <a:p>
            <a:endParaRPr lang="en-CA" dirty="0"/>
          </a:p>
          <a:p>
            <a:r>
              <a:rPr lang="en-CA" dirty="0"/>
              <a:t>Some of the key skill areas we’ll explore today,</a:t>
            </a:r>
            <a:r>
              <a:rPr lang="en-CA" baseline="0" dirty="0"/>
              <a:t> are</a:t>
            </a:r>
            <a:r>
              <a:rPr lang="en-CA" dirty="0"/>
              <a:t>:</a:t>
            </a:r>
          </a:p>
          <a:p>
            <a:r>
              <a:rPr lang="en-CA" dirty="0"/>
              <a:t> </a:t>
            </a:r>
          </a:p>
          <a:p>
            <a:r>
              <a:rPr lang="en-CA" dirty="0"/>
              <a:t>1.</a:t>
            </a:r>
            <a:r>
              <a:rPr lang="en-CA" baseline="0" dirty="0"/>
              <a:t> </a:t>
            </a:r>
            <a:r>
              <a:rPr lang="en-CA" dirty="0"/>
              <a:t>Communications: getting the message out with new media and</a:t>
            </a:r>
            <a:r>
              <a:rPr lang="en-CA" baseline="0" dirty="0"/>
              <a:t> </a:t>
            </a:r>
            <a:r>
              <a:rPr lang="en-CA" dirty="0"/>
              <a:t>traditional media </a:t>
            </a:r>
          </a:p>
          <a:p>
            <a:r>
              <a:rPr lang="en-CA" dirty="0"/>
              <a:t>2.</a:t>
            </a:r>
            <a:r>
              <a:rPr lang="en-CA" baseline="0" dirty="0"/>
              <a:t> Identifying v</a:t>
            </a:r>
            <a:r>
              <a:rPr lang="en-CA" dirty="0"/>
              <a:t>oters and getting out the vote / pulling the vote</a:t>
            </a:r>
          </a:p>
          <a:p>
            <a:r>
              <a:rPr lang="en-CA" dirty="0"/>
              <a:t>3.</a:t>
            </a:r>
            <a:r>
              <a:rPr lang="en-CA" baseline="0" dirty="0"/>
              <a:t> </a:t>
            </a:r>
            <a:r>
              <a:rPr lang="en-CA" dirty="0"/>
              <a:t>Campaign Management</a:t>
            </a:r>
          </a:p>
        </p:txBody>
      </p:sp>
      <p:sp>
        <p:nvSpPr>
          <p:cNvPr id="4" name="Slide Number Placeholder 3"/>
          <p:cNvSpPr>
            <a:spLocks noGrp="1"/>
          </p:cNvSpPr>
          <p:nvPr>
            <p:ph type="sldNum" sz="quarter" idx="5"/>
          </p:nvPr>
        </p:nvSpPr>
        <p:spPr/>
        <p:txBody>
          <a:bodyPr/>
          <a:lstStyle/>
          <a:p>
            <a:fld id="{74946035-1683-4442-8A71-865F96034CA9}" type="slidenum">
              <a:rPr lang="en-US" smtClean="0"/>
              <a:t>26</a:t>
            </a:fld>
            <a:endParaRPr lang="en-US"/>
          </a:p>
        </p:txBody>
      </p:sp>
    </p:spTree>
    <p:extLst>
      <p:ext uri="{BB962C8B-B14F-4D97-AF65-F5344CB8AC3E}">
        <p14:creationId xmlns:p14="http://schemas.microsoft.com/office/powerpoint/2010/main" val="581882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endParaRPr lang="en-CA" dirty="0"/>
          </a:p>
          <a:p>
            <a:r>
              <a:rPr lang="en-CA" dirty="0"/>
              <a:t>Let’s start with campaign management. There are three roles involved in the management of a campaign: The candidate, the campaign manager, and the official agent.</a:t>
            </a:r>
          </a:p>
        </p:txBody>
      </p:sp>
      <p:sp>
        <p:nvSpPr>
          <p:cNvPr id="4" name="Slide Number Placeholder 3"/>
          <p:cNvSpPr>
            <a:spLocks noGrp="1"/>
          </p:cNvSpPr>
          <p:nvPr>
            <p:ph type="sldNum" sz="quarter" idx="5"/>
          </p:nvPr>
        </p:nvSpPr>
        <p:spPr/>
        <p:txBody>
          <a:bodyPr/>
          <a:lstStyle/>
          <a:p>
            <a:fld id="{74946035-1683-4442-8A71-865F96034CA9}" type="slidenum">
              <a:rPr lang="en-US" smtClean="0"/>
              <a:t>27</a:t>
            </a:fld>
            <a:endParaRPr lang="en-US"/>
          </a:p>
        </p:txBody>
      </p:sp>
    </p:spTree>
    <p:extLst>
      <p:ext uri="{BB962C8B-B14F-4D97-AF65-F5344CB8AC3E}">
        <p14:creationId xmlns:p14="http://schemas.microsoft.com/office/powerpoint/2010/main" val="18758825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endParaRPr lang="en-CA" dirty="0"/>
          </a:p>
          <a:p>
            <a:r>
              <a:rPr lang="en-CA" dirty="0"/>
              <a:t> </a:t>
            </a:r>
          </a:p>
          <a:p>
            <a:r>
              <a:rPr lang="en-CA" dirty="0"/>
              <a:t>The candidate and campaign manager have different jobs. </a:t>
            </a:r>
          </a:p>
          <a:p>
            <a:r>
              <a:rPr lang="en-CA" dirty="0"/>
              <a:t> </a:t>
            </a:r>
          </a:p>
          <a:p>
            <a:r>
              <a:rPr lang="en-CA" dirty="0"/>
              <a:t>The candidate’s job will be to meet voters as often as possible to earn their support. </a:t>
            </a:r>
          </a:p>
          <a:p>
            <a:r>
              <a:rPr lang="en-CA" dirty="0"/>
              <a:t> </a:t>
            </a:r>
          </a:p>
          <a:p>
            <a:r>
              <a:rPr lang="en-CA" dirty="0"/>
              <a:t>The campaign manager’s job is to maximize the amount of time the candidate spends engaging with voters by running the campaign effectively so the candidate spends the least amount of time as possible worrying about the campaign. The campaign manager oversees and supports everyone else on the campaign, and is responsible for ensuring the right people are in the right roles. This means setting and meeting goals and targets for fundraising, organizing voter outreach liaising between the candidate and campaign staff/volunteers, and overseeing the campaign strategy, operations, and spending.</a:t>
            </a:r>
          </a:p>
          <a:p>
            <a:r>
              <a:rPr lang="en-CA" dirty="0"/>
              <a:t> </a:t>
            </a:r>
          </a:p>
          <a:p>
            <a:r>
              <a:rPr lang="en-CA" dirty="0"/>
              <a:t>A campaign will also need an official agent. The official agent is responsible for administering the campaign's financial transactions and reporting those transactions to Elections Canada as required by the Canada Elections Act. </a:t>
            </a:r>
          </a:p>
          <a:p>
            <a:r>
              <a:rPr lang="en-CA" dirty="0"/>
              <a:t>Candidate’s need an official agent before they can: </a:t>
            </a:r>
          </a:p>
          <a:p>
            <a:pPr lvl="0"/>
            <a:r>
              <a:rPr lang="en-CA" dirty="0"/>
              <a:t>accept contributions or loans for the campaign</a:t>
            </a:r>
          </a:p>
          <a:p>
            <a:pPr lvl="0"/>
            <a:r>
              <a:rPr lang="en-CA" dirty="0"/>
              <a:t>spend money,</a:t>
            </a:r>
          </a:p>
          <a:p>
            <a:pPr lvl="0"/>
            <a:r>
              <a:rPr lang="en-CA" dirty="0"/>
              <a:t>become an official candidate</a:t>
            </a:r>
          </a:p>
          <a:p>
            <a:r>
              <a:rPr lang="en-CA" dirty="0"/>
              <a:t> </a:t>
            </a:r>
          </a:p>
          <a:p>
            <a:r>
              <a:rPr lang="en-CA" dirty="0"/>
              <a:t>Elections Canada developed a toolkit on the Journey to Running in a Federal Election which explains this role in more detail. There’s a link to this resource on your participant hand-out.</a:t>
            </a:r>
          </a:p>
        </p:txBody>
      </p:sp>
      <p:sp>
        <p:nvSpPr>
          <p:cNvPr id="4" name="Slide Number Placeholder 3"/>
          <p:cNvSpPr>
            <a:spLocks noGrp="1"/>
          </p:cNvSpPr>
          <p:nvPr>
            <p:ph type="sldNum" sz="quarter" idx="5"/>
          </p:nvPr>
        </p:nvSpPr>
        <p:spPr/>
        <p:txBody>
          <a:bodyPr/>
          <a:lstStyle/>
          <a:p>
            <a:fld id="{74946035-1683-4442-8A71-865F96034CA9}" type="slidenum">
              <a:rPr lang="en-US" smtClean="0"/>
              <a:t>28</a:t>
            </a:fld>
            <a:endParaRPr lang="en-US"/>
          </a:p>
        </p:txBody>
      </p:sp>
    </p:spTree>
    <p:extLst>
      <p:ext uri="{BB962C8B-B14F-4D97-AF65-F5344CB8AC3E}">
        <p14:creationId xmlns:p14="http://schemas.microsoft.com/office/powerpoint/2010/main" val="35708388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endParaRPr lang="en-CA" dirty="0"/>
          </a:p>
          <a:p>
            <a:r>
              <a:rPr lang="en-CA" dirty="0"/>
              <a:t> </a:t>
            </a:r>
          </a:p>
          <a:p>
            <a:r>
              <a:rPr lang="en-CA" dirty="0"/>
              <a:t>Elections Canada developed a toolkit on the Journey to Running in a Federal Election which explains the role of the Official</a:t>
            </a:r>
            <a:r>
              <a:rPr lang="en-CA" baseline="0" dirty="0"/>
              <a:t> Agent</a:t>
            </a:r>
            <a:r>
              <a:rPr lang="en-CA" dirty="0"/>
              <a:t> in more detail. There’s a link to this resource on your participant hand-out.</a:t>
            </a:r>
          </a:p>
        </p:txBody>
      </p:sp>
      <p:sp>
        <p:nvSpPr>
          <p:cNvPr id="4" name="Slide Number Placeholder 3"/>
          <p:cNvSpPr>
            <a:spLocks noGrp="1"/>
          </p:cNvSpPr>
          <p:nvPr>
            <p:ph type="sldNum" sz="quarter" idx="5"/>
          </p:nvPr>
        </p:nvSpPr>
        <p:spPr/>
        <p:txBody>
          <a:bodyPr/>
          <a:lstStyle/>
          <a:p>
            <a:fld id="{74946035-1683-4442-8A71-865F96034CA9}" type="slidenum">
              <a:rPr lang="en-US" smtClean="0"/>
              <a:t>29</a:t>
            </a:fld>
            <a:endParaRPr lang="en-US"/>
          </a:p>
        </p:txBody>
      </p:sp>
    </p:spTree>
    <p:extLst>
      <p:ext uri="{BB962C8B-B14F-4D97-AF65-F5344CB8AC3E}">
        <p14:creationId xmlns:p14="http://schemas.microsoft.com/office/powerpoint/2010/main" val="182209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SAY:</a:t>
            </a:r>
            <a:r>
              <a:rPr lang="en-CA" b="1" baseline="0" dirty="0"/>
              <a:t> </a:t>
            </a:r>
            <a:r>
              <a:rPr lang="en-CA" dirty="0"/>
              <a:t>Here’s an outline of what we’ll talk about</a:t>
            </a:r>
            <a:r>
              <a:rPr lang="en-CA" baseline="0" dirty="0"/>
              <a:t> </a:t>
            </a:r>
            <a:r>
              <a:rPr lang="en-CA" b="1" baseline="0" dirty="0"/>
              <a:t>(READ SLIDE)</a:t>
            </a:r>
            <a:endParaRPr lang="en-CA" b="1" dirty="0"/>
          </a:p>
        </p:txBody>
      </p:sp>
      <p:sp>
        <p:nvSpPr>
          <p:cNvPr id="4" name="Slide Number Placeholder 3"/>
          <p:cNvSpPr>
            <a:spLocks noGrp="1"/>
          </p:cNvSpPr>
          <p:nvPr>
            <p:ph type="sldNum" sz="quarter" idx="5"/>
          </p:nvPr>
        </p:nvSpPr>
        <p:spPr/>
        <p:txBody>
          <a:bodyPr/>
          <a:lstStyle/>
          <a:p>
            <a:fld id="{74946035-1683-4442-8A71-865F96034CA9}" type="slidenum">
              <a:rPr lang="en-US" smtClean="0"/>
              <a:t>3</a:t>
            </a:fld>
            <a:endParaRPr lang="en-US"/>
          </a:p>
        </p:txBody>
      </p:sp>
    </p:spTree>
    <p:extLst>
      <p:ext uri="{BB962C8B-B14F-4D97-AF65-F5344CB8AC3E}">
        <p14:creationId xmlns:p14="http://schemas.microsoft.com/office/powerpoint/2010/main" val="11460364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chemeClr val="accent1"/>
              </a:buClr>
              <a:buSzPct val="104999"/>
            </a:pPr>
            <a:r>
              <a:rPr lang="en-CA" b="1" dirty="0"/>
              <a:t>SAY:</a:t>
            </a:r>
          </a:p>
          <a:p>
            <a:r>
              <a:rPr lang="en-CA" dirty="0"/>
              <a:t>Another important role on a campaign team is the sign team. </a:t>
            </a:r>
          </a:p>
          <a:p>
            <a:r>
              <a:rPr lang="en-CA" dirty="0"/>
              <a:t>A sign captain and their team will be responsible for ensuring signs are placed on supporters lawns, in allowable public spaces, and for repairing and replacing signs when they get damaged or vandalized. Signs are a big part of the name game, they help voters learn your name as a candidate, and which party you represent (if you belong to one). </a:t>
            </a:r>
          </a:p>
          <a:p>
            <a:r>
              <a:rPr lang="en-CA" dirty="0"/>
              <a:t>Signage is one of the simplest ways you can raise awareness about your campaign, but it’s only the beginning.</a:t>
            </a:r>
          </a:p>
        </p:txBody>
      </p:sp>
      <p:sp>
        <p:nvSpPr>
          <p:cNvPr id="4" name="Slide Number Placeholder 3"/>
          <p:cNvSpPr>
            <a:spLocks noGrp="1"/>
          </p:cNvSpPr>
          <p:nvPr>
            <p:ph type="sldNum" sz="quarter" idx="5"/>
          </p:nvPr>
        </p:nvSpPr>
        <p:spPr/>
        <p:txBody>
          <a:bodyPr/>
          <a:lstStyle/>
          <a:p>
            <a:fld id="{74946035-1683-4442-8A71-865F96034CA9}" type="slidenum">
              <a:rPr lang="en-US" smtClean="0"/>
              <a:t>30</a:t>
            </a:fld>
            <a:endParaRPr lang="en-US"/>
          </a:p>
        </p:txBody>
      </p:sp>
    </p:spTree>
    <p:extLst>
      <p:ext uri="{BB962C8B-B14F-4D97-AF65-F5344CB8AC3E}">
        <p14:creationId xmlns:p14="http://schemas.microsoft.com/office/powerpoint/2010/main" val="42397128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r>
              <a:rPr lang="en-CA" dirty="0"/>
              <a:t>Before people can vote for you, they also need to know what your campaign stands for - this is part of the persuasion game. A strong communications team can help you with that. Today,</a:t>
            </a:r>
            <a:r>
              <a:rPr lang="en-CA" baseline="0" dirty="0"/>
              <a:t> </a:t>
            </a:r>
            <a:r>
              <a:rPr lang="en-CA" dirty="0"/>
              <a:t>campaigns rely on new and traditional communications strategies in order to get the word out about their candidates.  </a:t>
            </a:r>
          </a:p>
          <a:p>
            <a:endParaRPr lang="en-CA" dirty="0"/>
          </a:p>
          <a:p>
            <a:r>
              <a:rPr lang="en-CA" dirty="0"/>
              <a:t>To engage effectively in new media, you’ll want people on your team who understand: </a:t>
            </a:r>
          </a:p>
          <a:p>
            <a:r>
              <a:rPr lang="en-CA" dirty="0"/>
              <a:t>- how to get the most out of social media, </a:t>
            </a:r>
          </a:p>
          <a:p>
            <a:r>
              <a:rPr lang="en-CA" dirty="0"/>
              <a:t>- how to create and place targeted digital advertising, and </a:t>
            </a:r>
          </a:p>
          <a:p>
            <a:r>
              <a:rPr lang="en-CA" dirty="0"/>
              <a:t>- how to create videos that can capture the attention of people you might otherwise miss. </a:t>
            </a:r>
          </a:p>
          <a:p>
            <a:endParaRPr lang="en-CA" dirty="0"/>
          </a:p>
          <a:p>
            <a:r>
              <a:rPr lang="en-CA" dirty="0"/>
              <a:t>When it comes to traditional communications strategies, you’ll also want people on your campaign who can help you:</a:t>
            </a:r>
          </a:p>
          <a:p>
            <a:pPr marL="294388" indent="-294388">
              <a:buClr>
                <a:schemeClr val="accent1"/>
              </a:buClr>
              <a:buSzPct val="104999"/>
              <a:buFont typeface="Avenir Next"/>
              <a:buChar char="-"/>
            </a:pPr>
            <a:r>
              <a:rPr lang="en-CA" dirty="0"/>
              <a:t>develop direct-mail literature</a:t>
            </a:r>
          </a:p>
          <a:p>
            <a:pPr marL="294388" indent="-294388">
              <a:buClr>
                <a:schemeClr val="accent1"/>
              </a:buClr>
              <a:buSzPct val="104999"/>
              <a:buFont typeface="Avenir Next"/>
              <a:buChar char="-"/>
            </a:pPr>
            <a:r>
              <a:rPr lang="en-CA" dirty="0"/>
              <a:t>get coverage from local television, radio and newspapers;  </a:t>
            </a:r>
          </a:p>
          <a:p>
            <a:pPr marL="294388" indent="-294388">
              <a:buClr>
                <a:schemeClr val="accent1"/>
              </a:buClr>
              <a:buSzPct val="104999"/>
              <a:buFont typeface="Avenir Next"/>
              <a:buChar char="-"/>
            </a:pPr>
            <a:r>
              <a:rPr lang="en-CA" dirty="0"/>
              <a:t>write speeches and prepare for debates;</a:t>
            </a:r>
          </a:p>
        </p:txBody>
      </p:sp>
      <p:sp>
        <p:nvSpPr>
          <p:cNvPr id="4" name="Slide Number Placeholder 3"/>
          <p:cNvSpPr>
            <a:spLocks noGrp="1"/>
          </p:cNvSpPr>
          <p:nvPr>
            <p:ph type="sldNum" sz="quarter" idx="5"/>
          </p:nvPr>
        </p:nvSpPr>
        <p:spPr/>
        <p:txBody>
          <a:bodyPr/>
          <a:lstStyle/>
          <a:p>
            <a:fld id="{74946035-1683-4442-8A71-865F96034CA9}" type="slidenum">
              <a:rPr lang="en-US" smtClean="0"/>
              <a:t>31</a:t>
            </a:fld>
            <a:endParaRPr lang="en-US"/>
          </a:p>
        </p:txBody>
      </p:sp>
    </p:spTree>
    <p:extLst>
      <p:ext uri="{BB962C8B-B14F-4D97-AF65-F5344CB8AC3E}">
        <p14:creationId xmlns:p14="http://schemas.microsoft.com/office/powerpoint/2010/main" val="19425567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r>
              <a:rPr lang="en-CA" dirty="0"/>
              <a:t>Most importantly, your campaign will need to be prepared to reach out directly to voters. This is where the persuasion game meets the ground game. </a:t>
            </a:r>
          </a:p>
          <a:p>
            <a:pPr marL="294388" indent="-294388">
              <a:buClr>
                <a:schemeClr val="accent1"/>
              </a:buClr>
              <a:buSzPct val="104999"/>
              <a:buFont typeface="Avenir Next"/>
              <a:buChar char="-"/>
            </a:pPr>
            <a:r>
              <a:rPr lang="en-CA" dirty="0"/>
              <a:t>Most competitive campaigns will ensure their candidate spends as much time as possible meeting voters in a door-to-door canvass. </a:t>
            </a:r>
          </a:p>
          <a:p>
            <a:pPr marL="294388" indent="-294388">
              <a:buClr>
                <a:schemeClr val="accent1"/>
              </a:buClr>
              <a:buSzPct val="104999"/>
              <a:buFont typeface="Avenir Next"/>
              <a:buChar char="-"/>
            </a:pPr>
            <a:r>
              <a:rPr lang="en-CA" dirty="0"/>
              <a:t>Door-to-door canvassing can be a great opportunity to meet voters and hear their concerns. </a:t>
            </a:r>
          </a:p>
          <a:p>
            <a:endParaRPr lang="en-CA" dirty="0"/>
          </a:p>
          <a:p>
            <a:r>
              <a:rPr lang="en-CA" dirty="0"/>
              <a:t>However, the main reason most political campaigns conduct door-to-door canvassing is to ask and persuade voters for their support, and to keep a record of those who support the candidate for use in pulling the vote</a:t>
            </a:r>
            <a:r>
              <a:rPr lang="en-CA" baseline="0" dirty="0"/>
              <a:t> or </a:t>
            </a:r>
            <a:r>
              <a:rPr lang="en-CA" dirty="0"/>
              <a:t>get out the vote activities.  </a:t>
            </a:r>
          </a:p>
          <a:p>
            <a:endParaRPr lang="en-CA" dirty="0"/>
          </a:p>
          <a:p>
            <a:r>
              <a:rPr lang="en-CA" dirty="0"/>
              <a:t>Elections Canada will give all candidates a copy of the voters list for their district. This list will be used to </a:t>
            </a:r>
          </a:p>
          <a:p>
            <a:r>
              <a:rPr lang="en-CA" dirty="0"/>
              <a:t>help canvassers keep track of who they’ve met, and who they haven’t met; and </a:t>
            </a:r>
          </a:p>
          <a:p>
            <a:pPr marL="294388" indent="-294388">
              <a:buClr>
                <a:schemeClr val="accent1"/>
              </a:buClr>
              <a:buSzPct val="104999"/>
              <a:buFont typeface="Avenir Next"/>
              <a:buChar char="-"/>
            </a:pPr>
            <a:r>
              <a:rPr lang="en-CA" dirty="0"/>
              <a:t>Identify if a supporter needs to register to vote (they won’t be on the list) </a:t>
            </a:r>
          </a:p>
          <a:p>
            <a:pPr marL="294388" indent="-294388">
              <a:buClr>
                <a:schemeClr val="accent1"/>
              </a:buClr>
              <a:buSzPct val="104999"/>
              <a:buFont typeface="Avenir Next"/>
              <a:buChar char="-"/>
            </a:pPr>
            <a:r>
              <a:rPr lang="en-CA" dirty="0"/>
              <a:t>Make a record of whether a voter intends to support them on election day, or if they remain undecided. </a:t>
            </a:r>
          </a:p>
          <a:p>
            <a:pPr>
              <a:buClr>
                <a:schemeClr val="accent1"/>
              </a:buClr>
              <a:buSzPct val="104999"/>
            </a:pPr>
            <a:endParaRPr lang="en-CA" dirty="0"/>
          </a:p>
          <a:p>
            <a:pPr>
              <a:buClr>
                <a:schemeClr val="accent1"/>
              </a:buClr>
              <a:buSzPct val="104999"/>
            </a:pPr>
            <a:r>
              <a:rPr lang="en-CA" dirty="0"/>
              <a:t>It is important to remember that it is the responsibility of the candidates and parties to protect the personal information they have under their control. Political parties are required to inform Canadians on how they collect, protect and use the personal information of electors.</a:t>
            </a:r>
          </a:p>
        </p:txBody>
      </p:sp>
      <p:sp>
        <p:nvSpPr>
          <p:cNvPr id="4" name="Slide Number Placeholder 3"/>
          <p:cNvSpPr>
            <a:spLocks noGrp="1"/>
          </p:cNvSpPr>
          <p:nvPr>
            <p:ph type="sldNum" sz="quarter" idx="5"/>
          </p:nvPr>
        </p:nvSpPr>
        <p:spPr/>
        <p:txBody>
          <a:bodyPr/>
          <a:lstStyle/>
          <a:p>
            <a:fld id="{74946035-1683-4442-8A71-865F96034CA9}" type="slidenum">
              <a:rPr lang="en-US" smtClean="0"/>
              <a:t>32</a:t>
            </a:fld>
            <a:endParaRPr lang="en-US"/>
          </a:p>
        </p:txBody>
      </p:sp>
    </p:spTree>
    <p:extLst>
      <p:ext uri="{BB962C8B-B14F-4D97-AF65-F5344CB8AC3E}">
        <p14:creationId xmlns:p14="http://schemas.microsoft.com/office/powerpoint/2010/main" val="25932170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r>
              <a:rPr lang="en-CA" b="1" baseline="0" dirty="0"/>
              <a:t> </a:t>
            </a:r>
          </a:p>
          <a:p>
            <a:r>
              <a:rPr lang="en-CA" dirty="0"/>
              <a:t>This is where data management comes in. Your campaign</a:t>
            </a:r>
            <a:r>
              <a:rPr lang="en-CA" baseline="0" dirty="0"/>
              <a:t> may need </a:t>
            </a:r>
            <a:r>
              <a:rPr lang="en-CA" dirty="0"/>
              <a:t>people and software dedicated to data management - organizing and storing information collected on the doorsteps about who voters intend to support.</a:t>
            </a:r>
            <a:r>
              <a:rPr lang="en-CA" baseline="0" dirty="0"/>
              <a:t> </a:t>
            </a:r>
          </a:p>
          <a:p>
            <a:endParaRPr lang="en-CA" dirty="0"/>
          </a:p>
          <a:p>
            <a:pPr marL="294388" indent="-294388">
              <a:buClr>
                <a:schemeClr val="accent1"/>
              </a:buClr>
              <a:buSzPct val="104999"/>
              <a:buFont typeface="Avenir Next"/>
              <a:buChar char="-"/>
            </a:pPr>
            <a:r>
              <a:rPr lang="en-CA" dirty="0"/>
              <a:t>Having a data management system is also important for keeping track of whether someone has requested a lawn sign, who has donated to the campaign and who wants to volunteer. </a:t>
            </a:r>
          </a:p>
          <a:p>
            <a:pPr marL="294388" indent="-294388">
              <a:buClr>
                <a:schemeClr val="accent1"/>
              </a:buClr>
              <a:buSzPct val="104999"/>
              <a:buFont typeface="Avenir Next"/>
              <a:buChar char="-"/>
            </a:pPr>
            <a:r>
              <a:rPr lang="en-CA" dirty="0"/>
              <a:t>Some parties have such systems available to their candidates, and will usually provide some training, while other parties will not. Some common systems include: </a:t>
            </a:r>
          </a:p>
          <a:p>
            <a:pPr marL="936690" lvl="1" indent="-294388">
              <a:buClr>
                <a:schemeClr val="accent1"/>
              </a:buClr>
              <a:buSzPct val="104999"/>
              <a:buFont typeface="Avenir Next"/>
              <a:buChar char="-"/>
            </a:pPr>
            <a:r>
              <a:rPr lang="en-CA" dirty="0" err="1"/>
              <a:t>Nationbuilder</a:t>
            </a:r>
            <a:r>
              <a:rPr lang="en-CA" dirty="0"/>
              <a:t> </a:t>
            </a:r>
          </a:p>
          <a:p>
            <a:pPr marL="936690" lvl="1" indent="-294388">
              <a:buClr>
                <a:schemeClr val="accent1"/>
              </a:buClr>
              <a:buSzPct val="104999"/>
              <a:buFont typeface="Avenir Next"/>
              <a:buChar char="-"/>
            </a:pPr>
            <a:r>
              <a:rPr lang="en-CA" dirty="0"/>
              <a:t>Blue State Digital</a:t>
            </a:r>
          </a:p>
          <a:p>
            <a:pPr marL="936690" lvl="1" indent="-294388">
              <a:buClr>
                <a:schemeClr val="accent1"/>
              </a:buClr>
              <a:buSzPct val="104999"/>
              <a:buFont typeface="Avenir Next"/>
              <a:buChar char="-"/>
            </a:pPr>
            <a:r>
              <a:rPr lang="en-CA" dirty="0" err="1"/>
              <a:t>NGPVan</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33</a:t>
            </a:fld>
            <a:endParaRPr lang="en-US"/>
          </a:p>
        </p:txBody>
      </p:sp>
    </p:spTree>
    <p:extLst>
      <p:ext uri="{BB962C8B-B14F-4D97-AF65-F5344CB8AC3E}">
        <p14:creationId xmlns:p14="http://schemas.microsoft.com/office/powerpoint/2010/main" val="15593977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 </a:t>
            </a:r>
          </a:p>
          <a:p>
            <a:r>
              <a:rPr lang="en-CA" dirty="0"/>
              <a:t>As Election Day approaches, usually</a:t>
            </a:r>
            <a:r>
              <a:rPr lang="en-CA" baseline="0" dirty="0"/>
              <a:t> a campaign’s </a:t>
            </a:r>
            <a:r>
              <a:rPr lang="en-CA" dirty="0"/>
              <a:t>priorities shift from persuading voters and identifying supporters to making sure those supporters make it to the polls to cast their ballots.</a:t>
            </a:r>
            <a:r>
              <a:rPr lang="en-CA" baseline="0" dirty="0"/>
              <a:t> These activities are</a:t>
            </a:r>
            <a:r>
              <a:rPr lang="en-CA" dirty="0"/>
              <a:t> often called Get Out the Vote (GOTV), or ‘pulling the vote.’ Since voters can now cast their ballots at a returning office as early as a few days after the official campaign period begins, pulling the vote activities can start as soon as campaigns identify a supporter.</a:t>
            </a:r>
          </a:p>
          <a:p>
            <a:endParaRPr lang="en-CA" dirty="0"/>
          </a:p>
          <a:p>
            <a:r>
              <a:rPr lang="en-CA" dirty="0"/>
              <a:t>These activities</a:t>
            </a:r>
            <a:r>
              <a:rPr lang="en-CA" baseline="0" dirty="0"/>
              <a:t> may include</a:t>
            </a:r>
            <a:r>
              <a:rPr lang="en-CA" dirty="0"/>
              <a:t>:</a:t>
            </a:r>
          </a:p>
          <a:p>
            <a:pPr marL="294388" indent="-294388">
              <a:buClr>
                <a:schemeClr val="accent1"/>
              </a:buClr>
              <a:buSzPct val="104999"/>
              <a:buFont typeface="Avenir Next"/>
              <a:buChar char="-"/>
            </a:pPr>
            <a:r>
              <a:rPr lang="en-CA" dirty="0"/>
              <a:t>Collecting ‘vote pledges’ </a:t>
            </a:r>
          </a:p>
          <a:p>
            <a:pPr marL="294388" indent="-294388">
              <a:buClr>
                <a:schemeClr val="accent1"/>
              </a:buClr>
              <a:buSzPct val="104999"/>
              <a:buFont typeface="Avenir Next"/>
              <a:buChar char="-"/>
            </a:pPr>
            <a:r>
              <a:rPr lang="en-CA" dirty="0"/>
              <a:t>Helping voters develop their ‘voting plan’ </a:t>
            </a:r>
          </a:p>
          <a:p>
            <a:pPr marL="294388" indent="-294388">
              <a:buClr>
                <a:schemeClr val="accent1"/>
              </a:buClr>
              <a:buSzPct val="104999"/>
              <a:buFont typeface="Avenir Next"/>
              <a:buChar char="-"/>
            </a:pPr>
            <a:r>
              <a:rPr lang="en-CA" dirty="0"/>
              <a:t>Shuttling people to the polls, especially voters who are less likely to make it to the polls on their own (e.g. people with physical disabilities, elders without family, those without reliable transportation, etc.) </a:t>
            </a:r>
          </a:p>
          <a:p>
            <a:pPr marL="294388" indent="-294388">
              <a:buClr>
                <a:schemeClr val="accent1"/>
              </a:buClr>
              <a:buSzPct val="104999"/>
              <a:buFont typeface="Avenir Next"/>
              <a:buChar char="-"/>
            </a:pPr>
            <a:r>
              <a:rPr lang="en-CA" dirty="0"/>
              <a:t>Phoning voters to ensure they vote.</a:t>
            </a:r>
          </a:p>
        </p:txBody>
      </p:sp>
      <p:sp>
        <p:nvSpPr>
          <p:cNvPr id="4" name="Slide Number Placeholder 3"/>
          <p:cNvSpPr>
            <a:spLocks noGrp="1"/>
          </p:cNvSpPr>
          <p:nvPr>
            <p:ph type="sldNum" sz="quarter" idx="5"/>
          </p:nvPr>
        </p:nvSpPr>
        <p:spPr/>
        <p:txBody>
          <a:bodyPr/>
          <a:lstStyle/>
          <a:p>
            <a:fld id="{74946035-1683-4442-8A71-865F96034CA9}" type="slidenum">
              <a:rPr lang="en-US" smtClean="0"/>
              <a:t>34</a:t>
            </a:fld>
            <a:endParaRPr lang="en-US"/>
          </a:p>
        </p:txBody>
      </p:sp>
    </p:spTree>
    <p:extLst>
      <p:ext uri="{BB962C8B-B14F-4D97-AF65-F5344CB8AC3E}">
        <p14:creationId xmlns:p14="http://schemas.microsoft.com/office/powerpoint/2010/main" val="39655198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r>
              <a:rPr lang="en-CA" dirty="0"/>
              <a:t>There are many less-glamorous</a:t>
            </a:r>
            <a:r>
              <a:rPr lang="en-CA" baseline="0" dirty="0"/>
              <a:t> but </a:t>
            </a:r>
            <a:r>
              <a:rPr lang="en-CA" dirty="0"/>
              <a:t>important behind the scenes roles that are also critical to a campaign:  </a:t>
            </a:r>
          </a:p>
          <a:p>
            <a:pPr marL="294388" indent="-294388">
              <a:buClr>
                <a:schemeClr val="accent1"/>
              </a:buClr>
              <a:buSzPct val="104999"/>
              <a:buFont typeface="Avenir Next"/>
              <a:buChar char="-"/>
            </a:pPr>
            <a:r>
              <a:rPr lang="en-CA" dirty="0"/>
              <a:t>Office manager: keeps campaign office running smoothly - clean, organized, responding to inquiries, etc. </a:t>
            </a:r>
          </a:p>
          <a:p>
            <a:pPr marL="294388" indent="-294388">
              <a:buClr>
                <a:schemeClr val="accent1"/>
              </a:buClr>
              <a:buSzPct val="104999"/>
              <a:buFont typeface="Avenir Next"/>
              <a:buChar char="-"/>
            </a:pPr>
            <a:r>
              <a:rPr lang="en-CA" dirty="0"/>
              <a:t>Event Organizer: schedules and manages meet and greets, campaign events, election day parties</a:t>
            </a:r>
          </a:p>
          <a:p>
            <a:pPr marL="294388" indent="-294388">
              <a:buClr>
                <a:schemeClr val="accent1"/>
              </a:buClr>
              <a:buSzPct val="104999"/>
              <a:buFont typeface="Avenir Next"/>
              <a:buChar char="-"/>
            </a:pPr>
            <a:r>
              <a:rPr lang="en-CA" dirty="0"/>
              <a:t>Scrutineers and observers: to observe the voting and counting process at polling stations across the district</a:t>
            </a:r>
          </a:p>
        </p:txBody>
      </p:sp>
      <p:sp>
        <p:nvSpPr>
          <p:cNvPr id="4" name="Slide Number Placeholder 3"/>
          <p:cNvSpPr>
            <a:spLocks noGrp="1"/>
          </p:cNvSpPr>
          <p:nvPr>
            <p:ph type="sldNum" sz="quarter" idx="5"/>
          </p:nvPr>
        </p:nvSpPr>
        <p:spPr/>
        <p:txBody>
          <a:bodyPr/>
          <a:lstStyle/>
          <a:p>
            <a:fld id="{74946035-1683-4442-8A71-865F96034CA9}" type="slidenum">
              <a:rPr lang="en-US" smtClean="0"/>
              <a:t>35</a:t>
            </a:fld>
            <a:endParaRPr lang="en-US"/>
          </a:p>
        </p:txBody>
      </p:sp>
    </p:spTree>
    <p:extLst>
      <p:ext uri="{BB962C8B-B14F-4D97-AF65-F5344CB8AC3E}">
        <p14:creationId xmlns:p14="http://schemas.microsoft.com/office/powerpoint/2010/main" val="6973526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p>
          <a:p>
            <a:r>
              <a:rPr lang="en-CA" dirty="0"/>
              <a:t>From the moment you decide to run to election day itself, running in a federal election is a challenging and rewarding experience.  It takes not just a candidate, but a team of people who are committed to playing their part in the democratic process. </a:t>
            </a:r>
          </a:p>
          <a:p>
            <a:endParaRPr lang="en-CA" dirty="0"/>
          </a:p>
          <a:p>
            <a:r>
              <a:rPr lang="en-CA" dirty="0"/>
              <a:t>The way a campaign is organized varies from campaign to campaign. If you have a small team, the individuals on your campaign will likely each carry more responsibility than if you have a large team, and it will require some creativity as to how you assign roles and divide the work. </a:t>
            </a:r>
          </a:p>
          <a:p>
            <a:endParaRPr lang="en-CA" dirty="0"/>
          </a:p>
          <a:p>
            <a:r>
              <a:rPr lang="en-CA" dirty="0"/>
              <a:t>When in doubt, remember the main functions of the campaign, and the three games (name game, persuasion game, ground game). Early on (and prior to) the election, you want to focus your resources on raising awareness about your campaign, connecting with voters and making them aware of what your candidacy stands for. Once you’ve identified supporters, the process of ensuring they make it to the polls begins.</a:t>
            </a:r>
          </a:p>
          <a:p>
            <a:endParaRPr lang="en-CA" dirty="0"/>
          </a:p>
          <a:p>
            <a:r>
              <a:rPr lang="en-CA" dirty="0"/>
              <a:t>Elections Canada has resources to support your participation in the process - from the rules you’ll need to follow to stay within the law, and resources you can point to for supporting first time voters.</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36</a:t>
            </a:fld>
            <a:endParaRPr lang="en-US"/>
          </a:p>
        </p:txBody>
      </p:sp>
    </p:spTree>
    <p:extLst>
      <p:ext uri="{BB962C8B-B14F-4D97-AF65-F5344CB8AC3E}">
        <p14:creationId xmlns:p14="http://schemas.microsoft.com/office/powerpoint/2010/main" val="3979201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ASK: </a:t>
            </a:r>
            <a:r>
              <a:rPr lang="en-CA" b="0" dirty="0"/>
              <a:t>Do</a:t>
            </a:r>
            <a:r>
              <a:rPr lang="en-CA" b="0" baseline="0" dirty="0"/>
              <a:t> you have any questions about this presentation?</a:t>
            </a:r>
          </a:p>
          <a:p>
            <a:r>
              <a:rPr lang="en-CA" b="1" baseline="0" dirty="0"/>
              <a:t>SHARE: </a:t>
            </a:r>
          </a:p>
          <a:p>
            <a:r>
              <a:rPr lang="en-CA" b="0" baseline="0" dirty="0"/>
              <a:t>1. Running an election campaign – participant handouts</a:t>
            </a:r>
          </a:p>
          <a:p>
            <a:r>
              <a:rPr lang="en-CA" b="0" dirty="0"/>
              <a:t>2. Link to Journey</a:t>
            </a:r>
            <a:r>
              <a:rPr lang="en-CA" b="0" baseline="0" dirty="0"/>
              <a:t> to Running in a Federal Election (inspire democracy website)</a:t>
            </a:r>
            <a:endParaRPr lang="en-CA" b="0" dirty="0"/>
          </a:p>
          <a:p>
            <a:r>
              <a:rPr lang="en-CA" b="0" dirty="0"/>
              <a:t>3. Elections Canada contact information: </a:t>
            </a:r>
          </a:p>
          <a:p>
            <a:r>
              <a:rPr lang="en-CA" b="0" dirty="0"/>
              <a:t>Email: </a:t>
            </a:r>
            <a:r>
              <a:rPr lang="en-CA" b="0" dirty="0" err="1"/>
              <a:t>info@elections.ca</a:t>
            </a:r>
            <a:r>
              <a:rPr lang="en-CA" b="0" baseline="0" dirty="0"/>
              <a:t> </a:t>
            </a:r>
            <a:r>
              <a:rPr lang="en-CA" b="0" dirty="0"/>
              <a:t> </a:t>
            </a:r>
          </a:p>
          <a:p>
            <a:r>
              <a:rPr lang="en-CA" b="0" dirty="0"/>
              <a:t>Telephone: 1-800-463-6868</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37</a:t>
            </a:fld>
            <a:endParaRPr lang="en-US"/>
          </a:p>
        </p:txBody>
      </p:sp>
    </p:spTree>
    <p:extLst>
      <p:ext uri="{BB962C8B-B14F-4D97-AF65-F5344CB8AC3E}">
        <p14:creationId xmlns:p14="http://schemas.microsoft.com/office/powerpoint/2010/main" val="1645402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 </a:t>
            </a:r>
            <a:r>
              <a:rPr lang="en-CA" dirty="0"/>
              <a:t>This presentation assumes you have already reached a few check-points on your path to running an election campaign:</a:t>
            </a:r>
          </a:p>
          <a:p>
            <a:r>
              <a:rPr lang="en-CA" dirty="0"/>
              <a:t>1. You’ve already decided to run or work on a campaign. We’re here to discuss what a campaign looks like once that decision has been made.</a:t>
            </a:r>
          </a:p>
          <a:p>
            <a:r>
              <a:rPr lang="en-CA" dirty="0"/>
              <a:t>2. You know what you stand for and ‘why’ you’re running, or why you’re supporting a particular candidate’s campaign.  We won’t explore taking stances on issues, how to choose a party, or ideology. </a:t>
            </a:r>
          </a:p>
          <a:p>
            <a:r>
              <a:rPr lang="en-CA" dirty="0"/>
              <a:t>3. You don’t have experience around electoral campaigns. We’ll be talking about some of the less intuitive pieces of knowledge related to running an election campaign to help you avoid some of the ‘rookie mistakes’ that new candidates can make.</a:t>
            </a:r>
          </a:p>
          <a:p>
            <a:r>
              <a:rPr lang="en-CA" dirty="0"/>
              <a:t>4. That you (or your candidate) are already the ideal candidate. That means we’re not going to focus on what makes a candidate ‘electable’. The focus will be on how to organize a campaign around an already competent candidate.</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4</a:t>
            </a:fld>
            <a:endParaRPr lang="en-US"/>
          </a:p>
        </p:txBody>
      </p:sp>
    </p:spTree>
    <p:extLst>
      <p:ext uri="{BB962C8B-B14F-4D97-AF65-F5344CB8AC3E}">
        <p14:creationId xmlns:p14="http://schemas.microsoft.com/office/powerpoint/2010/main" val="815489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SAY:</a:t>
            </a:r>
            <a:r>
              <a:rPr lang="en-CA" b="1" baseline="0" dirty="0"/>
              <a:t> </a:t>
            </a:r>
            <a:r>
              <a:rPr lang="en-CA" b="0" baseline="0" dirty="0"/>
              <a:t>Let’s start with a look at the timeline for becoming and being a candidate. </a:t>
            </a:r>
          </a:p>
          <a:p>
            <a:endParaRPr lang="en-CA" b="0" baseline="0" dirty="0"/>
          </a:p>
          <a:p>
            <a:r>
              <a:rPr lang="en-CA" b="0" baseline="0" dirty="0"/>
              <a:t>To become a candidate, the first step is to announce your intentions </a:t>
            </a:r>
            <a:r>
              <a:rPr lang="en-CA" dirty="0"/>
              <a:t>to seek a party nomination or be an independent candidate.</a:t>
            </a:r>
            <a:r>
              <a:rPr lang="en-CA" baseline="0" dirty="0"/>
              <a:t> This usually happens before the start of the election, during the period known as pre-writ. This means it is before the writ is issued by the Chief Electoral Officer announcing the start of the election period. </a:t>
            </a:r>
          </a:p>
          <a:p>
            <a:endParaRPr lang="en-CA" baseline="0" dirty="0"/>
          </a:p>
          <a:p>
            <a:r>
              <a:rPr lang="en-CA" baseline="0" dirty="0"/>
              <a:t>The second step is to secure the endorsement of a political party, if you’ve decided to run as a candidate for a party. You might have to go through a nomination campaign. We’ll discuss that more later.</a:t>
            </a:r>
          </a:p>
          <a:p>
            <a:endParaRPr lang="en-CA" dirty="0"/>
          </a:p>
          <a:p>
            <a:r>
              <a:rPr lang="en-CA" dirty="0"/>
              <a:t>Next, the writ will be issued by the Chief Electoral Officer</a:t>
            </a:r>
            <a:r>
              <a:rPr lang="en-CA" baseline="0" dirty="0"/>
              <a:t> which marks the official launch of the election campaign. </a:t>
            </a:r>
            <a:endParaRPr lang="en-CA" dirty="0"/>
          </a:p>
          <a:p>
            <a:endParaRPr lang="en-CA" dirty="0"/>
          </a:p>
          <a:p>
            <a:r>
              <a:rPr lang="en-CA" dirty="0"/>
              <a:t>Once</a:t>
            </a:r>
            <a:r>
              <a:rPr lang="en-CA" baseline="0" dirty="0"/>
              <a:t> the writ has dropped, you’ll need to register as an official candidate with the returning officer in the electoral district where you’ll run. You have until the 21</a:t>
            </a:r>
            <a:r>
              <a:rPr lang="en-CA" baseline="30000" dirty="0"/>
              <a:t>st</a:t>
            </a:r>
            <a:r>
              <a:rPr lang="en-CA" baseline="0" dirty="0"/>
              <a:t> day of the election period to do this.</a:t>
            </a:r>
          </a:p>
          <a:p>
            <a:endParaRPr lang="en-CA" baseline="0" dirty="0"/>
          </a:p>
          <a:p>
            <a:r>
              <a:rPr lang="en-CA" baseline="0" dirty="0"/>
              <a:t>Finally, there’s election day! Of course, there are other steps to follow after the election campaign, but we won’t get too into those details today.</a:t>
            </a:r>
            <a:endParaRPr lang="en-CA" dirty="0"/>
          </a:p>
        </p:txBody>
      </p:sp>
      <p:sp>
        <p:nvSpPr>
          <p:cNvPr id="4" name="Slide Number Placeholder 3"/>
          <p:cNvSpPr>
            <a:spLocks noGrp="1"/>
          </p:cNvSpPr>
          <p:nvPr>
            <p:ph type="sldNum" sz="quarter" idx="5"/>
          </p:nvPr>
        </p:nvSpPr>
        <p:spPr/>
        <p:txBody>
          <a:bodyPr/>
          <a:lstStyle/>
          <a:p>
            <a:fld id="{74946035-1683-4442-8A71-865F96034CA9}" type="slidenum">
              <a:rPr lang="en-US" smtClean="0"/>
              <a:t>5</a:t>
            </a:fld>
            <a:endParaRPr lang="en-US"/>
          </a:p>
        </p:txBody>
      </p:sp>
    </p:spTree>
    <p:extLst>
      <p:ext uri="{BB962C8B-B14F-4D97-AF65-F5344CB8AC3E}">
        <p14:creationId xmlns:p14="http://schemas.microsoft.com/office/powerpoint/2010/main" val="2902111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i="1"/>
            </a:pPr>
            <a:r>
              <a:rPr lang="en-US" b="1" dirty="0"/>
              <a:t>SAY:</a:t>
            </a:r>
          </a:p>
          <a:p>
            <a:pPr defTabSz="462458">
              <a:defRPr i="1"/>
            </a:pPr>
            <a:r>
              <a:rPr lang="en-US" b="0" i="0" dirty="0"/>
              <a:t>Before we move on, does anyone have any questions about the differences between running as an independent or as a party candidate?</a:t>
            </a:r>
          </a:p>
          <a:p>
            <a:pPr defTabSz="462458">
              <a:defRPr i="1"/>
            </a:pPr>
            <a:endParaRPr lang="en-US" b="1" dirty="0"/>
          </a:p>
          <a:p>
            <a:pPr defTabSz="462458">
              <a:defRPr i="1"/>
            </a:pPr>
            <a:r>
              <a:rPr lang="en-US" b="1" dirty="0"/>
              <a:t>NOTE FOR PRESENTER: </a:t>
            </a:r>
          </a:p>
          <a:p>
            <a:pPr defTabSz="462458">
              <a:defRPr i="1"/>
            </a:pPr>
            <a:endParaRPr lang="en-US" b="1" dirty="0"/>
          </a:p>
          <a:p>
            <a:pPr defTabSz="462458">
              <a:defRPr i="1"/>
            </a:pPr>
            <a:r>
              <a:rPr lang="en-US" b="1" dirty="0"/>
              <a:t>2 options:</a:t>
            </a:r>
          </a:p>
          <a:p>
            <a:pPr marL="462458" indent="-462458" defTabSz="462458">
              <a:buFontTx/>
              <a:buAutoNum type="arabicPeriod"/>
              <a:defRPr i="1"/>
            </a:pPr>
            <a:r>
              <a:rPr lang="en-US" b="1" dirty="0"/>
              <a:t>Show video on next slide (Slide 7)</a:t>
            </a:r>
          </a:p>
          <a:p>
            <a:pPr marL="462458" indent="-462458" defTabSz="462458">
              <a:buFontTx/>
              <a:buAutoNum type="arabicPeriod"/>
              <a:defRPr i="1"/>
            </a:pPr>
            <a:r>
              <a:rPr lang="en-US" b="1" dirty="0"/>
              <a:t>Go through Slides 8 to 17, as they are based on the video transcripts for this video</a:t>
            </a:r>
            <a:endParaRPr lang="en-US" b="0" i="0" baseline="0" dirty="0"/>
          </a:p>
          <a:p>
            <a:pPr>
              <a:defRPr i="1"/>
            </a:pPr>
            <a:endParaRPr lang="en-US" b="0" i="0" baseline="0" dirty="0"/>
          </a:p>
          <a:p>
            <a:pPr>
              <a:defRPr i="1"/>
            </a:pPr>
            <a:r>
              <a:rPr lang="en-US" b="1" i="0" baseline="0" dirty="0"/>
              <a:t>IF VIDEO IS USED:</a:t>
            </a:r>
          </a:p>
          <a:p>
            <a:pPr>
              <a:defRPr i="1"/>
            </a:pPr>
            <a:r>
              <a:rPr lang="en-US" b="1" i="0" baseline="0" dirty="0"/>
              <a:t>SAY: </a:t>
            </a:r>
            <a:r>
              <a:rPr lang="en-US" b="0" i="0" baseline="0" dirty="0"/>
              <a:t>The first step to running in an election is to decide whether you will run as a candidate for a political party or as an independent candidate. Let’s take a few minutes to watch this quick video to learn more: </a:t>
            </a:r>
            <a:r>
              <a:rPr lang="en-US" b="0" i="0" baseline="0" dirty="0">
                <a:solidFill>
                  <a:srgbClr val="FF0000"/>
                </a:solidFill>
              </a:rPr>
              <a:t>(link to video) </a:t>
            </a:r>
            <a:r>
              <a:rPr lang="en-US" b="1" i="0" baseline="0" dirty="0">
                <a:solidFill>
                  <a:srgbClr val="FF0000"/>
                </a:solidFill>
              </a:rPr>
              <a:t>GO TO NEXT SLIDE</a:t>
            </a:r>
            <a:endParaRPr lang="en-US" b="0" dirty="0">
              <a:solidFill>
                <a:srgbClr val="FF0000"/>
              </a:solidFill>
            </a:endParaRPr>
          </a:p>
          <a:p>
            <a:endParaRPr lang="en-US" b="1" dirty="0"/>
          </a:p>
          <a:p>
            <a:r>
              <a:rPr lang="en-US" b="1" dirty="0"/>
              <a:t>IF NO VIDEO:</a:t>
            </a:r>
          </a:p>
          <a:p>
            <a:r>
              <a:rPr lang="en-US" b="1" dirty="0"/>
              <a:t>SAY:</a:t>
            </a:r>
            <a:r>
              <a:rPr lang="en-US" baseline="0" dirty="0"/>
              <a:t> </a:t>
            </a:r>
            <a:r>
              <a:rPr lang="en-US" dirty="0"/>
              <a:t>To run for Parliament, you need to first get your name on the ballot. This process will vary depending on whether you run as the candidate for a political party, or as an independent candidate. </a:t>
            </a:r>
            <a:r>
              <a:rPr lang="en-US" b="1" dirty="0"/>
              <a:t>SKIP TO SLIDE 8</a:t>
            </a:r>
          </a:p>
        </p:txBody>
      </p:sp>
      <p:sp>
        <p:nvSpPr>
          <p:cNvPr id="4" name="Slide Number Placeholder 3"/>
          <p:cNvSpPr>
            <a:spLocks noGrp="1"/>
          </p:cNvSpPr>
          <p:nvPr>
            <p:ph type="sldNum" sz="quarter" idx="5"/>
          </p:nvPr>
        </p:nvSpPr>
        <p:spPr/>
        <p:txBody>
          <a:bodyPr/>
          <a:lstStyle/>
          <a:p>
            <a:fld id="{74946035-1683-4442-8A71-865F96034CA9}" type="slidenum">
              <a:rPr lang="en-US" smtClean="0"/>
              <a:t>6</a:t>
            </a:fld>
            <a:endParaRPr lang="en-US"/>
          </a:p>
        </p:txBody>
      </p:sp>
    </p:spTree>
    <p:extLst>
      <p:ext uri="{BB962C8B-B14F-4D97-AF65-F5344CB8AC3E}">
        <p14:creationId xmlns:p14="http://schemas.microsoft.com/office/powerpoint/2010/main" val="4218343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2458">
              <a:defRPr/>
            </a:pPr>
            <a:r>
              <a:rPr lang="en-CA" b="1" i="0" dirty="0"/>
              <a:t>NOTE FOR PRESENTER: </a:t>
            </a:r>
          </a:p>
          <a:p>
            <a:pPr defTabSz="462458">
              <a:defRPr/>
            </a:pPr>
            <a:endParaRPr lang="en-CA" b="1" i="0" dirty="0"/>
          </a:p>
          <a:p>
            <a:pPr defTabSz="462458">
              <a:defRPr/>
            </a:pPr>
            <a:r>
              <a:rPr lang="en-CA" b="0" i="0" dirty="0"/>
              <a:t>The</a:t>
            </a:r>
            <a:r>
              <a:rPr lang="en-CA" b="0" i="0" baseline="0" dirty="0"/>
              <a:t> above video is also available </a:t>
            </a:r>
            <a:r>
              <a:rPr lang="en-CA" b="0" i="0" dirty="0"/>
              <a:t>in</a:t>
            </a:r>
            <a:r>
              <a:rPr lang="en-CA" b="0" i="0" baseline="0" dirty="0"/>
              <a:t> the Journey to Running in a Federal Election guide on the Inspire Democracy website  (</a:t>
            </a:r>
            <a:r>
              <a:rPr lang="en-CA" b="0" i="0" baseline="0" dirty="0" err="1"/>
              <a:t>www.inspiredemocracy.ca</a:t>
            </a:r>
            <a:r>
              <a:rPr lang="en-CA" b="0" i="0" baseline="0" dirty="0"/>
              <a:t>). </a:t>
            </a:r>
            <a:r>
              <a:rPr lang="en-CA" b="1" i="0" baseline="0" dirty="0"/>
              <a:t>If you show the video in the presentation, you can skip slides 8 to 17, as it covers the exact same content. </a:t>
            </a:r>
          </a:p>
          <a:p>
            <a:pPr defTabSz="462458">
              <a:defRPr/>
            </a:pPr>
            <a:endParaRPr lang="en-US" b="1" i="0" baseline="0" dirty="0"/>
          </a:p>
          <a:p>
            <a:pPr defTabSz="462458">
              <a:defRPr/>
            </a:pPr>
            <a:r>
              <a:rPr lang="en-US" b="1" i="0" baseline="0" dirty="0"/>
              <a:t>If you are not able to present the video, please go through Slides 8 to 17.</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7</a:t>
            </a:fld>
            <a:endParaRPr lang="en-US"/>
          </a:p>
        </p:txBody>
      </p:sp>
    </p:spTree>
    <p:extLst>
      <p:ext uri="{BB962C8B-B14F-4D97-AF65-F5344CB8AC3E}">
        <p14:creationId xmlns:p14="http://schemas.microsoft.com/office/powerpoint/2010/main" val="1786180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r>
              <a:rPr lang="en-CA" b="1" dirty="0"/>
              <a:t>Say</a:t>
            </a:r>
            <a:r>
              <a:rPr lang="en-CA" dirty="0"/>
              <a:t>: Since 1997, there have been just five independent candidates elected to the House of Commons. During this time, Canadians have mostly been represented by Members of Parliament who belong to a political party.</a:t>
            </a:r>
            <a:endParaRPr lang="en-US" dirty="0"/>
          </a:p>
        </p:txBody>
      </p:sp>
      <p:sp>
        <p:nvSpPr>
          <p:cNvPr id="4" name="Slide Number Placeholder 3"/>
          <p:cNvSpPr>
            <a:spLocks noGrp="1"/>
          </p:cNvSpPr>
          <p:nvPr>
            <p:ph type="sldNum" sz="quarter" idx="5"/>
          </p:nvPr>
        </p:nvSpPr>
        <p:spPr/>
        <p:txBody>
          <a:bodyPr/>
          <a:lstStyle/>
          <a:p>
            <a:fld id="{74946035-1683-4442-8A71-865F96034CA9}" type="slidenum">
              <a:rPr lang="en-US" smtClean="0"/>
              <a:t>8</a:t>
            </a:fld>
            <a:endParaRPr lang="en-US"/>
          </a:p>
        </p:txBody>
      </p:sp>
    </p:spTree>
    <p:extLst>
      <p:ext uri="{BB962C8B-B14F-4D97-AF65-F5344CB8AC3E}">
        <p14:creationId xmlns:p14="http://schemas.microsoft.com/office/powerpoint/2010/main" val="2248407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IF NOT USING </a:t>
            </a:r>
            <a:r>
              <a:rPr lang="en-CA" b="1" baseline="0" dirty="0"/>
              <a:t>VIDEO ON SLIDE 7.</a:t>
            </a:r>
          </a:p>
          <a:p>
            <a:endParaRPr lang="en-CA" b="1" dirty="0"/>
          </a:p>
          <a:p>
            <a:r>
              <a:rPr lang="en-CA" b="1" dirty="0"/>
              <a:t>Say</a:t>
            </a:r>
            <a:r>
              <a:rPr lang="en-CA" dirty="0"/>
              <a:t>: Independent candidates are not affiliated with any political party.</a:t>
            </a:r>
            <a:r>
              <a:rPr lang="en-CA" baseline="0" dirty="0"/>
              <a:t> </a:t>
            </a:r>
            <a:r>
              <a:rPr lang="en-CA" dirty="0"/>
              <a:t>If you run for Parliament as an independent candidate, you are responsible for everything to do with your campaign. You’ll need to build a campaign team from scratch, identify where you stand on various issues, and secure the necessary resources and expertise in order to run your campaign. If you win your election, you won’t have a party-caucus to depend on for extra support, nor will any party caucus expect you to behave in a certain way. </a:t>
            </a:r>
          </a:p>
          <a:p>
            <a:endParaRPr lang="en-CA" dirty="0"/>
          </a:p>
          <a:p>
            <a:r>
              <a:rPr lang="en-CA" dirty="0"/>
              <a:t>So, whether it’s during the campaign, or afterward, Independents bear the burden and the freedom of going it alone.</a:t>
            </a:r>
          </a:p>
        </p:txBody>
      </p:sp>
      <p:sp>
        <p:nvSpPr>
          <p:cNvPr id="4" name="Slide Number Placeholder 3"/>
          <p:cNvSpPr>
            <a:spLocks noGrp="1"/>
          </p:cNvSpPr>
          <p:nvPr>
            <p:ph type="sldNum" sz="quarter" idx="5"/>
          </p:nvPr>
        </p:nvSpPr>
        <p:spPr/>
        <p:txBody>
          <a:bodyPr/>
          <a:lstStyle/>
          <a:p>
            <a:fld id="{74946035-1683-4442-8A71-865F96034CA9}" type="slidenum">
              <a:rPr lang="en-US" smtClean="0"/>
              <a:t>9</a:t>
            </a:fld>
            <a:endParaRPr lang="en-US"/>
          </a:p>
        </p:txBody>
      </p:sp>
    </p:spTree>
    <p:extLst>
      <p:ext uri="{BB962C8B-B14F-4D97-AF65-F5344CB8AC3E}">
        <p14:creationId xmlns:p14="http://schemas.microsoft.com/office/powerpoint/2010/main" val="2211790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riangle 11">
            <a:extLst>
              <a:ext uri="{FF2B5EF4-FFF2-40B4-BE49-F238E27FC236}">
                <a16:creationId xmlns="" xmlns:a16="http://schemas.microsoft.com/office/drawing/2014/main" id="{C81BB885-946C-784D-AA74-94794D97302D}"/>
              </a:ext>
            </a:extLst>
          </p:cNvPr>
          <p:cNvSpPr/>
          <p:nvPr userDrawn="1"/>
        </p:nvSpPr>
        <p:spPr>
          <a:xfrm rot="18900000">
            <a:off x="-952334" y="-221147"/>
            <a:ext cx="2944960" cy="1472480"/>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riangle 12">
            <a:extLst>
              <a:ext uri="{FF2B5EF4-FFF2-40B4-BE49-F238E27FC236}">
                <a16:creationId xmlns="" xmlns:a16="http://schemas.microsoft.com/office/drawing/2014/main" id="{28AACCEC-70FC-5F41-A0B7-51347DA68ED0}"/>
              </a:ext>
            </a:extLst>
          </p:cNvPr>
          <p:cNvSpPr/>
          <p:nvPr userDrawn="1"/>
        </p:nvSpPr>
        <p:spPr>
          <a:xfrm rot="8100000">
            <a:off x="10199957" y="5605219"/>
            <a:ext cx="2944960" cy="1472480"/>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riangle 13">
            <a:extLst>
              <a:ext uri="{FF2B5EF4-FFF2-40B4-BE49-F238E27FC236}">
                <a16:creationId xmlns="" xmlns:a16="http://schemas.microsoft.com/office/drawing/2014/main" id="{BAC0BE69-F865-1F42-B9E9-B48FCA01E2BD}"/>
              </a:ext>
            </a:extLst>
          </p:cNvPr>
          <p:cNvSpPr/>
          <p:nvPr userDrawn="1"/>
        </p:nvSpPr>
        <p:spPr>
          <a:xfrm rot="20216696">
            <a:off x="-581807" y="-726330"/>
            <a:ext cx="5336578" cy="1839999"/>
          </a:xfrm>
          <a:prstGeom prst="triangle">
            <a:avLst/>
          </a:prstGeom>
          <a:solidFill>
            <a:srgbClr val="781D7D">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a:extLst>
              <a:ext uri="{FF2B5EF4-FFF2-40B4-BE49-F238E27FC236}">
                <a16:creationId xmlns="" xmlns:a16="http://schemas.microsoft.com/office/drawing/2014/main" id="{EE5DC915-E930-0041-9266-CC378FACC1AD}"/>
              </a:ext>
            </a:extLst>
          </p:cNvPr>
          <p:cNvSpPr>
            <a:spLocks noGrp="1"/>
          </p:cNvSpPr>
          <p:nvPr>
            <p:ph type="title"/>
          </p:nvPr>
        </p:nvSpPr>
        <p:spPr>
          <a:xfrm>
            <a:off x="838200" y="3711643"/>
            <a:ext cx="10515600" cy="1614501"/>
          </a:xfrm>
        </p:spPr>
        <p:txBody>
          <a:bodyPr/>
          <a:lstStyle>
            <a:lvl1pPr>
              <a:defRPr sz="4800" b="1" i="0">
                <a:latin typeface="Arial" panose="020B0604020202020204" pitchFamily="34" charset="0"/>
                <a:cs typeface="Arial" panose="020B0604020202020204" pitchFamily="34" charset="0"/>
              </a:defRPr>
            </a:lvl1pPr>
          </a:lstStyle>
          <a:p>
            <a:r>
              <a:rPr lang="en-US" dirty="0"/>
              <a:t>Click to edit Master title style</a:t>
            </a:r>
          </a:p>
        </p:txBody>
      </p:sp>
      <p:sp>
        <p:nvSpPr>
          <p:cNvPr id="16" name="Triangle 15">
            <a:extLst>
              <a:ext uri="{FF2B5EF4-FFF2-40B4-BE49-F238E27FC236}">
                <a16:creationId xmlns="" xmlns:a16="http://schemas.microsoft.com/office/drawing/2014/main" id="{DF7B37AA-B834-D748-BD03-8C573E0232ED}"/>
              </a:ext>
            </a:extLst>
          </p:cNvPr>
          <p:cNvSpPr/>
          <p:nvPr userDrawn="1"/>
        </p:nvSpPr>
        <p:spPr>
          <a:xfrm rot="20216696" flipH="1" flipV="1">
            <a:off x="7442346" y="5751120"/>
            <a:ext cx="5336578" cy="1839999"/>
          </a:xfrm>
          <a:prstGeom prst="triangle">
            <a:avLst/>
          </a:prstGeom>
          <a:solidFill>
            <a:srgbClr val="781D7D">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1926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64710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2752229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1483716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Title 1">
            <a:extLst>
              <a:ext uri="{FF2B5EF4-FFF2-40B4-BE49-F238E27FC236}">
                <a16:creationId xmlns="" xmlns:a16="http://schemas.microsoft.com/office/drawing/2014/main" id="{EE5DC915-E930-0041-9266-CC378FACC1AD}"/>
              </a:ext>
            </a:extLst>
          </p:cNvPr>
          <p:cNvSpPr>
            <a:spLocks noGrp="1"/>
          </p:cNvSpPr>
          <p:nvPr>
            <p:ph type="title"/>
          </p:nvPr>
        </p:nvSpPr>
        <p:spPr>
          <a:xfrm>
            <a:off x="838200" y="3711643"/>
            <a:ext cx="10515600" cy="1614501"/>
          </a:xfrm>
        </p:spPr>
        <p:txBody>
          <a:bodyPr/>
          <a:lstStyle>
            <a:lvl1pPr>
              <a:defRPr sz="4800" b="1" i="0">
                <a:latin typeface="Arial" panose="020B0604020202020204" pitchFamily="34" charset="0"/>
                <a:cs typeface="Arial" panose="020B0604020202020204" pitchFamily="34" charset="0"/>
              </a:defRPr>
            </a:lvl1pPr>
          </a:lstStyle>
          <a:p>
            <a:r>
              <a:rPr lang="en-US" dirty="0"/>
              <a:t>Click to edit Master title style</a:t>
            </a:r>
          </a:p>
        </p:txBody>
      </p:sp>
      <p:sp>
        <p:nvSpPr>
          <p:cNvPr id="3" name="Freeform 2">
            <a:extLst>
              <a:ext uri="{FF2B5EF4-FFF2-40B4-BE49-F238E27FC236}">
                <a16:creationId xmlns="" xmlns:a16="http://schemas.microsoft.com/office/drawing/2014/main" id="{C5C95341-3914-914F-830B-4FA3182EAF5E}"/>
              </a:ext>
            </a:extLst>
          </p:cNvPr>
          <p:cNvSpPr/>
          <p:nvPr userDrawn="1"/>
        </p:nvSpPr>
        <p:spPr>
          <a:xfrm>
            <a:off x="0" y="-74141"/>
            <a:ext cx="7118430" cy="6932141"/>
          </a:xfrm>
          <a:custGeom>
            <a:avLst/>
            <a:gdLst>
              <a:gd name="connsiteX0" fmla="*/ 0 w 7118430"/>
              <a:gd name="connsiteY0" fmla="*/ 0 h 6875362"/>
              <a:gd name="connsiteX1" fmla="*/ 0 w 7118430"/>
              <a:gd name="connsiteY1" fmla="*/ 6875362 h 6875362"/>
              <a:gd name="connsiteX2" fmla="*/ 7118430 w 7118430"/>
              <a:gd name="connsiteY2" fmla="*/ 11575 h 6875362"/>
              <a:gd name="connsiteX3" fmla="*/ 0 w 7118430"/>
              <a:gd name="connsiteY3" fmla="*/ 0 h 6875362"/>
            </a:gdLst>
            <a:ahLst/>
            <a:cxnLst>
              <a:cxn ang="0">
                <a:pos x="connsiteX0" y="connsiteY0"/>
              </a:cxn>
              <a:cxn ang="0">
                <a:pos x="connsiteX1" y="connsiteY1"/>
              </a:cxn>
              <a:cxn ang="0">
                <a:pos x="connsiteX2" y="connsiteY2"/>
              </a:cxn>
              <a:cxn ang="0">
                <a:pos x="connsiteX3" y="connsiteY3"/>
              </a:cxn>
            </a:cxnLst>
            <a:rect l="l" t="t" r="r" b="b"/>
            <a:pathLst>
              <a:path w="7118430" h="6875362">
                <a:moveTo>
                  <a:pt x="0" y="0"/>
                </a:moveTo>
                <a:lnTo>
                  <a:pt x="0" y="6875362"/>
                </a:lnTo>
                <a:lnTo>
                  <a:pt x="7118430" y="11575"/>
                </a:lnTo>
                <a:lnTo>
                  <a:pt x="0" y="0"/>
                </a:lnTo>
                <a:close/>
              </a:path>
            </a:pathLst>
          </a:cu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19480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8"/>
            <a:ext cx="10515600" cy="1050462"/>
          </a:xfrm>
        </p:spPr>
        <p:txBody>
          <a:bodyPr>
            <a:normAutofit/>
          </a:bodyPr>
          <a:lstStyle>
            <a:lvl1pPr algn="l">
              <a:defRPr sz="4000" b="1" i="0">
                <a:solidFill>
                  <a:srgbClr val="A66BA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8200" y="1825625"/>
            <a:ext cx="10515600" cy="4351338"/>
          </a:xfrm>
        </p:spPr>
        <p:txBody>
          <a:bodyPr/>
          <a:lstStyle>
            <a:lvl1pPr>
              <a:spcBef>
                <a:spcPts val="1600"/>
              </a:spcBef>
              <a:defRPr sz="2600" b="0" i="0">
                <a:latin typeface="Arial" panose="020B0604020202020204" pitchFamily="34" charset="0"/>
                <a:cs typeface="Arial" panose="020B0604020202020204" pitchFamily="34" charset="0"/>
              </a:defRPr>
            </a:lvl1pPr>
            <a:lvl2pPr marL="685800" indent="-228600">
              <a:spcBef>
                <a:spcPts val="1100"/>
              </a:spcBef>
              <a:buFont typeface="System Font Regular"/>
              <a:buChar char="-"/>
              <a:defRPr sz="2200" b="0" i="0">
                <a:latin typeface="Arial" panose="020B0604020202020204" pitchFamily="34" charset="0"/>
                <a:cs typeface="Arial" panose="020B0604020202020204" pitchFamily="34" charset="0"/>
              </a:defRPr>
            </a:lvl2pPr>
            <a:lvl3pPr>
              <a:defRPr b="0" i="0">
                <a:latin typeface="Arial" panose="020B0604020202020204" pitchFamily="34" charset="0"/>
                <a:cs typeface="Arial" panose="020B0604020202020204" pitchFamily="34" charset="0"/>
              </a:defRPr>
            </a:lvl3pPr>
            <a:lvl4pPr>
              <a:defRPr b="0" i="0">
                <a:latin typeface="Arial" panose="020B0604020202020204" pitchFamily="34" charset="0"/>
                <a:cs typeface="Arial" panose="020B0604020202020204" pitchFamily="34" charset="0"/>
              </a:defRPr>
            </a:lvl4pPr>
            <a:lvl5pPr>
              <a:defRPr b="0" i="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Box 23">
            <a:extLst>
              <a:ext uri="{FF2B5EF4-FFF2-40B4-BE49-F238E27FC236}">
                <a16:creationId xmlns="" xmlns:a16="http://schemas.microsoft.com/office/drawing/2014/main" id="{50413A83-5E6D-624A-A992-6A064F77AE98}"/>
              </a:ext>
            </a:extLst>
          </p:cNvPr>
          <p:cNvSpPr txBox="1"/>
          <p:nvPr userDrawn="1"/>
        </p:nvSpPr>
        <p:spPr>
          <a:xfrm>
            <a:off x="10835122" y="6399240"/>
            <a:ext cx="834683" cy="261610"/>
          </a:xfrm>
          <a:prstGeom prst="rect">
            <a:avLst/>
          </a:prstGeom>
          <a:noFill/>
        </p:spPr>
        <p:txBody>
          <a:bodyPr wrap="square" rtlCol="0">
            <a:spAutoFit/>
          </a:bodyPr>
          <a:lstStyle/>
          <a:p>
            <a:pPr algn="ctr"/>
            <a:fld id="{8BC1488F-513B-AB43-A694-39CFBDA01256}" type="slidenum">
              <a:rPr lang="en-US" sz="1100" b="1" i="0" smtClean="0">
                <a:solidFill>
                  <a:schemeClr val="tx1">
                    <a:lumMod val="75000"/>
                    <a:lumOff val="25000"/>
                  </a:schemeClr>
                </a:solidFill>
                <a:latin typeface="Arial" panose="020B0604020202020204" pitchFamily="34" charset="0"/>
                <a:cs typeface="Arial" panose="020B0604020202020204" pitchFamily="34" charset="0"/>
              </a:rPr>
              <a:t>‹N°›</a:t>
            </a:fld>
            <a:endParaRPr lang="en-US" sz="1100" b="1" i="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5" name="Footer Placeholder 4">
            <a:extLst>
              <a:ext uri="{FF2B5EF4-FFF2-40B4-BE49-F238E27FC236}">
                <a16:creationId xmlns="" xmlns:a16="http://schemas.microsoft.com/office/drawing/2014/main" id="{F611AEDF-784C-5D45-BFF4-8F416A09D429}"/>
              </a:ext>
            </a:extLst>
          </p:cNvPr>
          <p:cNvSpPr txBox="1">
            <a:spLocks/>
          </p:cNvSpPr>
          <p:nvPr userDrawn="1"/>
        </p:nvSpPr>
        <p:spPr>
          <a:xfrm>
            <a:off x="4038600" y="6347482"/>
            <a:ext cx="4114800" cy="365125"/>
          </a:xfrm>
          <a:prstGeom prst="rect">
            <a:avLst/>
          </a:prstGeom>
        </p:spPr>
        <p:txBody>
          <a:bodyPr vert="horz" lIns="91440" tIns="45720" rIns="91440" bIns="45720" rtlCol="0" anchor="ctr"/>
          <a:lstStyle>
            <a:defPPr>
              <a:defRPr lang="en-US"/>
            </a:defPPr>
            <a:lvl1pPr marL="0" algn="ctr" defTabSz="457200" rtl="0" eaLnBrk="1" latinLnBrk="0" hangingPunct="1">
              <a:defRPr sz="1050" b="1" i="0" kern="1200">
                <a:solidFill>
                  <a:schemeClr val="tx1">
                    <a:lumMod val="75000"/>
                    <a:lumOff val="25000"/>
                  </a:schemeClr>
                </a:solidFill>
                <a:latin typeface="Gotham Bold" pitchFamily="2" charset="0"/>
                <a:ea typeface="+mn-ea"/>
                <a:cs typeface="Gotham Bold" pitchFamily="2"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050" b="1" i="0" dirty="0">
                <a:latin typeface="Arial" panose="020B0604020202020204" pitchFamily="34" charset="0"/>
                <a:cs typeface="Arial" panose="020B0604020202020204" pitchFamily="34" charset="0"/>
              </a:rPr>
              <a:t>Running a Federal Election Campaign</a:t>
            </a:r>
          </a:p>
        </p:txBody>
      </p:sp>
      <p:sp>
        <p:nvSpPr>
          <p:cNvPr id="10" name="Triangle 9">
            <a:extLst>
              <a:ext uri="{FF2B5EF4-FFF2-40B4-BE49-F238E27FC236}">
                <a16:creationId xmlns="" xmlns:a16="http://schemas.microsoft.com/office/drawing/2014/main" id="{1DA3CDEE-F5D6-3843-844F-EAB6949828EA}"/>
              </a:ext>
            </a:extLst>
          </p:cNvPr>
          <p:cNvSpPr/>
          <p:nvPr userDrawn="1"/>
        </p:nvSpPr>
        <p:spPr>
          <a:xfrm>
            <a:off x="5914114" y="6685541"/>
            <a:ext cx="363772" cy="181886"/>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 xmlns:a16="http://schemas.microsoft.com/office/drawing/2014/main" id="{F638DEEB-015E-D742-8550-267C8DF9A6F5}"/>
              </a:ext>
            </a:extLst>
          </p:cNvPr>
          <p:cNvCxnSpPr>
            <a:cxnSpLocks/>
          </p:cNvCxnSpPr>
          <p:nvPr userDrawn="1"/>
        </p:nvCxnSpPr>
        <p:spPr>
          <a:xfrm>
            <a:off x="968829" y="1344323"/>
            <a:ext cx="1698171" cy="0"/>
          </a:xfrm>
          <a:prstGeom prst="line">
            <a:avLst/>
          </a:prstGeom>
          <a:ln w="76200">
            <a:solidFill>
              <a:srgbClr val="A66BA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313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413398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1186067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172216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621360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17376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2C57A3D3-4A9F-6A45-AAE3-BF9225D0D93B}" type="datetimeFigureOut">
              <a:rPr lang="en-US" smtClean="0"/>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6AAF1D97-B570-ED41-9DCF-94734BA5BEA8}" type="slidenum">
              <a:rPr lang="en-US" smtClean="0"/>
              <a:t>‹N°›</a:t>
            </a:fld>
            <a:endParaRPr lang="en-US"/>
          </a:p>
        </p:txBody>
      </p:sp>
    </p:spTree>
    <p:extLst>
      <p:ext uri="{BB962C8B-B14F-4D97-AF65-F5344CB8AC3E}">
        <p14:creationId xmlns:p14="http://schemas.microsoft.com/office/powerpoint/2010/main" val="3674120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7A3D3-4A9F-6A45-AAE3-BF9225D0D93B}" type="datetimeFigureOut">
              <a:rPr lang="en-US" smtClean="0"/>
              <a:t>5/8/2020</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AF1D97-B570-ED41-9DCF-94734BA5BEA8}" type="slidenum">
              <a:rPr lang="en-US" smtClean="0"/>
              <a:t>‹N°›</a:t>
            </a:fld>
            <a:endParaRPr lang="en-US"/>
          </a:p>
        </p:txBody>
      </p:sp>
    </p:spTree>
    <p:extLst>
      <p:ext uri="{BB962C8B-B14F-4D97-AF65-F5344CB8AC3E}">
        <p14:creationId xmlns:p14="http://schemas.microsoft.com/office/powerpoint/2010/main" val="54687534"/>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fleVrkCictQ&amp;feature=youtu.be"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279887-D094-F646-9CB9-6E78164E8A4C}"/>
              </a:ext>
            </a:extLst>
          </p:cNvPr>
          <p:cNvSpPr>
            <a:spLocks noGrp="1"/>
          </p:cNvSpPr>
          <p:nvPr>
            <p:ph type="title"/>
          </p:nvPr>
        </p:nvSpPr>
        <p:spPr/>
        <p:txBody>
          <a:bodyPr>
            <a:normAutofit/>
          </a:bodyPr>
          <a:lstStyle/>
          <a:p>
            <a:r>
              <a:rPr lang="en-US" sz="5400" dirty="0">
                <a:latin typeface="Arial" panose="020B0604020202020204" pitchFamily="34" charset="0"/>
                <a:cs typeface="Arial" panose="020B0604020202020204" pitchFamily="34" charset="0"/>
              </a:rPr>
              <a:t>Running a Federal </a:t>
            </a:r>
            <a:br>
              <a:rPr lang="en-US" sz="5400" dirty="0">
                <a:latin typeface="Arial" panose="020B0604020202020204" pitchFamily="34" charset="0"/>
                <a:cs typeface="Arial" panose="020B0604020202020204" pitchFamily="34" charset="0"/>
              </a:rPr>
            </a:br>
            <a:r>
              <a:rPr lang="en-US" sz="5400" dirty="0">
                <a:latin typeface="Arial" panose="020B0604020202020204" pitchFamily="34" charset="0"/>
                <a:cs typeface="Arial" panose="020B0604020202020204" pitchFamily="34" charset="0"/>
              </a:rPr>
              <a:t>Election Campaign</a:t>
            </a:r>
          </a:p>
        </p:txBody>
      </p:sp>
    </p:spTree>
    <p:extLst>
      <p:ext uri="{BB962C8B-B14F-4D97-AF65-F5344CB8AC3E}">
        <p14:creationId xmlns:p14="http://schemas.microsoft.com/office/powerpoint/2010/main" val="1617359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26AE18-666D-CC43-951A-45A3217C699D}"/>
              </a:ext>
            </a:extLst>
          </p:cNvPr>
          <p:cNvSpPr>
            <a:spLocks noGrp="1"/>
          </p:cNvSpPr>
          <p:nvPr>
            <p:ph type="title"/>
          </p:nvPr>
        </p:nvSpPr>
        <p:spPr>
          <a:xfrm>
            <a:off x="497712" y="844951"/>
            <a:ext cx="6123007" cy="1956121"/>
          </a:xfrm>
        </p:spPr>
        <p:txBody>
          <a:bodyPr anchor="t"/>
          <a:lstStyle/>
          <a:p>
            <a:r>
              <a:rPr lang="en-US" dirty="0">
                <a:solidFill>
                  <a:schemeClr val="bg1"/>
                </a:solidFill>
                <a:latin typeface="Arial" panose="020B0604020202020204" pitchFamily="34" charset="0"/>
                <a:cs typeface="Arial" panose="020B0604020202020204" pitchFamily="34" charset="0"/>
              </a:rPr>
              <a:t>Party</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Candidates</a:t>
            </a:r>
          </a:p>
        </p:txBody>
      </p:sp>
      <p:sp>
        <p:nvSpPr>
          <p:cNvPr id="4" name="Content Placeholder 2">
            <a:extLst>
              <a:ext uri="{FF2B5EF4-FFF2-40B4-BE49-F238E27FC236}">
                <a16:creationId xmlns="" xmlns:a16="http://schemas.microsoft.com/office/drawing/2014/main" id="{7208E3A1-7435-D243-B994-10A5907322DD}"/>
              </a:ext>
            </a:extLst>
          </p:cNvPr>
          <p:cNvSpPr txBox="1">
            <a:spLocks/>
          </p:cNvSpPr>
          <p:nvPr/>
        </p:nvSpPr>
        <p:spPr>
          <a:xfrm>
            <a:off x="5301205" y="2257064"/>
            <a:ext cx="5983147" cy="3931473"/>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Group of people who share a common vision about how the country should be </a:t>
            </a:r>
            <a:r>
              <a:rPr lang="en-US" sz="3200" dirty="0" smtClean="0">
                <a:latin typeface="Arial" panose="020B0604020202020204" pitchFamily="34" charset="0"/>
                <a:cs typeface="Arial" panose="020B0604020202020204" pitchFamily="34" charset="0"/>
              </a:rPr>
              <a:t>governed</a:t>
            </a:r>
          </a:p>
          <a:p>
            <a:pPr>
              <a:buFont typeface="Wingdings" panose="05000000000000000000" pitchFamily="2" charset="2"/>
              <a:buChar char="q"/>
            </a:pPr>
            <a:r>
              <a:rPr lang="en-US" dirty="0" smtClean="0">
                <a:latin typeface="Arial" panose="020B0604020202020204" pitchFamily="34" charset="0"/>
                <a:cs typeface="Arial" panose="020B0604020202020204" pitchFamily="34" charset="0"/>
              </a:rPr>
              <a:t>You </a:t>
            </a:r>
            <a:r>
              <a:rPr lang="en-US" dirty="0">
                <a:latin typeface="Arial" panose="020B0604020202020204" pitchFamily="34" charset="0"/>
                <a:cs typeface="Arial" panose="020B0604020202020204" pitchFamily="34" charset="0"/>
              </a:rPr>
              <a:t>become the local representative for your party’s vision</a:t>
            </a:r>
          </a:p>
        </p:txBody>
      </p:sp>
      <p:cxnSp>
        <p:nvCxnSpPr>
          <p:cNvPr id="6" name="Straight Connector 4">
            <a:extLst>
              <a:ext uri="{FF2B5EF4-FFF2-40B4-BE49-F238E27FC236}">
                <a16:creationId xmlns="" xmlns:a16="http://schemas.microsoft.com/office/drawing/2014/main" id="{323618E3-A44A-F24F-B978-13A7A615243E}"/>
              </a:ext>
            </a:extLst>
          </p:cNvPr>
          <p:cNvCxnSpPr>
            <a:cxnSpLocks/>
          </p:cNvCxnSpPr>
          <p:nvPr/>
        </p:nvCxnSpPr>
        <p:spPr>
          <a:xfrm>
            <a:off x="602663" y="2257694"/>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668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7208E3A1-7435-D243-B994-10A5907322DD}"/>
              </a:ext>
            </a:extLst>
          </p:cNvPr>
          <p:cNvSpPr txBox="1">
            <a:spLocks/>
          </p:cNvSpPr>
          <p:nvPr/>
        </p:nvSpPr>
        <p:spPr>
          <a:xfrm>
            <a:off x="6054810" y="1070920"/>
            <a:ext cx="6196315" cy="567712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Arial" panose="020B0604020202020204" pitchFamily="34" charset="0"/>
                <a:cs typeface="Arial" panose="020B0604020202020204" pitchFamily="34" charset="0"/>
              </a:rPr>
              <a:t>During an election, the party’s candidates share:</a:t>
            </a:r>
          </a:p>
          <a:p>
            <a:pPr>
              <a:buFont typeface="Wingdings" panose="05000000000000000000" pitchFamily="2" charset="2"/>
              <a:buChar char="q"/>
            </a:pPr>
            <a:r>
              <a:rPr lang="en-US" sz="2400" dirty="0">
                <a:latin typeface="Arial" panose="020B0604020202020204" pitchFamily="34" charset="0"/>
                <a:cs typeface="Arial" panose="020B0604020202020204" pitchFamily="34" charset="0"/>
              </a:rPr>
              <a:t>Resources</a:t>
            </a:r>
          </a:p>
          <a:p>
            <a:pPr>
              <a:buFont typeface="Wingdings" panose="05000000000000000000" pitchFamily="2" charset="2"/>
              <a:buChar char="q"/>
            </a:pPr>
            <a:r>
              <a:rPr lang="en-US" sz="2400" dirty="0">
                <a:latin typeface="Arial" panose="020B0604020202020204" pitchFamily="34" charset="0"/>
                <a:cs typeface="Arial" panose="020B0604020202020204" pitchFamily="34" charset="0"/>
              </a:rPr>
              <a:t>A platform</a:t>
            </a:r>
          </a:p>
          <a:p>
            <a:pPr>
              <a:buFont typeface="Wingdings" panose="05000000000000000000" pitchFamily="2" charset="2"/>
              <a:buChar char="q"/>
            </a:pPr>
            <a:r>
              <a:rPr lang="en-US" sz="2400" dirty="0">
                <a:latin typeface="Arial" panose="020B0604020202020204" pitchFamily="34" charset="0"/>
                <a:cs typeface="Arial" panose="020B0604020202020204" pitchFamily="34" charset="0"/>
              </a:rPr>
              <a:t>A national brand</a:t>
            </a:r>
          </a:p>
          <a:p>
            <a:pPr>
              <a:spcAft>
                <a:spcPts val="600"/>
              </a:spcAft>
              <a:buFont typeface="Wingdings" panose="05000000000000000000" pitchFamily="2" charset="2"/>
              <a:buChar char="q"/>
            </a:pPr>
            <a:r>
              <a:rPr lang="en-US" sz="2400" dirty="0">
                <a:latin typeface="Arial" panose="020B0604020202020204" pitchFamily="34" charset="0"/>
                <a:cs typeface="Arial" panose="020B0604020202020204" pitchFamily="34" charset="0"/>
              </a:rPr>
              <a:t>The goal of uniting behind the campaign for its leader to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become the Prime Minister</a:t>
            </a:r>
          </a:p>
          <a:p>
            <a:pPr marL="0" indent="0">
              <a:buNone/>
            </a:pPr>
            <a:r>
              <a:rPr lang="en-US" sz="2400" dirty="0">
                <a:latin typeface="Arial" panose="020B0604020202020204" pitchFamily="34" charset="0"/>
                <a:cs typeface="Arial" panose="020B0604020202020204" pitchFamily="34" charset="0"/>
              </a:rPr>
              <a:t>When you run for a party, you’ll have the party’s support.</a:t>
            </a:r>
          </a:p>
          <a:p>
            <a:pPr marL="0" indent="0">
              <a:buNone/>
            </a:pPr>
            <a:r>
              <a:rPr lang="en-US" sz="2400" dirty="0">
                <a:latin typeface="Arial" panose="020B0604020202020204" pitchFamily="34" charset="0"/>
                <a:cs typeface="Arial" panose="020B0604020202020204" pitchFamily="34" charset="0"/>
              </a:rPr>
              <a:t>Most parties also expect you to ask your own networks for donations, volunteer support and voter support</a:t>
            </a:r>
          </a:p>
        </p:txBody>
      </p:sp>
      <p:sp>
        <p:nvSpPr>
          <p:cNvPr id="9" name="Title 1">
            <a:extLst>
              <a:ext uri="{FF2B5EF4-FFF2-40B4-BE49-F238E27FC236}">
                <a16:creationId xmlns="" xmlns:a16="http://schemas.microsoft.com/office/drawing/2014/main" id="{AF7F84A3-5C65-AE4F-B0BF-7F32B8594896}"/>
              </a:ext>
            </a:extLst>
          </p:cNvPr>
          <p:cNvSpPr>
            <a:spLocks noGrp="1"/>
          </p:cNvSpPr>
          <p:nvPr>
            <p:ph type="title"/>
          </p:nvPr>
        </p:nvSpPr>
        <p:spPr>
          <a:xfrm>
            <a:off x="497712" y="844951"/>
            <a:ext cx="6123007" cy="2326512"/>
          </a:xfrm>
        </p:spPr>
        <p:txBody>
          <a:bodyPr anchor="t">
            <a:normAutofit/>
          </a:bodyPr>
          <a:lstStyle/>
          <a:p>
            <a:r>
              <a:rPr lang="en-US" dirty="0">
                <a:solidFill>
                  <a:schemeClr val="bg1"/>
                </a:solidFill>
                <a:latin typeface="Arial" panose="020B0604020202020204" pitchFamily="34" charset="0"/>
                <a:cs typeface="Arial" panose="020B0604020202020204" pitchFamily="34" charset="0"/>
              </a:rPr>
              <a:t>Party</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Candidates</a:t>
            </a:r>
            <a:br>
              <a:rPr lang="en-US" dirty="0">
                <a:solidFill>
                  <a:schemeClr val="bg1"/>
                </a:solidFill>
                <a:latin typeface="Arial" panose="020B0604020202020204" pitchFamily="34" charset="0"/>
                <a:cs typeface="Arial" panose="020B0604020202020204" pitchFamily="34" charset="0"/>
              </a:rPr>
            </a:br>
            <a:r>
              <a:rPr lang="en-US" sz="2800" b="0" dirty="0">
                <a:solidFill>
                  <a:schemeClr val="bg1"/>
                </a:solidFill>
                <a:latin typeface="Arial" panose="020B0604020202020204" pitchFamily="34" charset="0"/>
                <a:cs typeface="Arial" panose="020B0604020202020204" pitchFamily="34" charset="0"/>
              </a:rPr>
              <a:t>(continued)</a:t>
            </a:r>
            <a:endParaRPr lang="en-US" b="0" dirty="0">
              <a:solidFill>
                <a:schemeClr val="bg1"/>
              </a:solidFill>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 xmlns:a16="http://schemas.microsoft.com/office/drawing/2014/main" id="{323618E3-A44A-F24F-B978-13A7A615243E}"/>
              </a:ext>
            </a:extLst>
          </p:cNvPr>
          <p:cNvCxnSpPr>
            <a:cxnSpLocks/>
          </p:cNvCxnSpPr>
          <p:nvPr/>
        </p:nvCxnSpPr>
        <p:spPr>
          <a:xfrm>
            <a:off x="613549" y="2722058"/>
            <a:ext cx="1901051"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4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778EEE0A-38C2-6C42-8133-91AE18D8005F}"/>
              </a:ext>
            </a:extLst>
          </p:cNvPr>
          <p:cNvSpPr>
            <a:spLocks noGrp="1"/>
          </p:cNvSpPr>
          <p:nvPr>
            <p:ph idx="1"/>
          </p:nvPr>
        </p:nvSpPr>
        <p:spPr>
          <a:xfrm>
            <a:off x="838200" y="1825625"/>
            <a:ext cx="10515600" cy="4351338"/>
          </a:xfrm>
        </p:spPr>
        <p:txBody>
          <a:bodyPr/>
          <a:lstStyle/>
          <a:p>
            <a:pPr marL="0" indent="0">
              <a:buNone/>
            </a:pPr>
            <a:r>
              <a:rPr lang="en-US" sz="2800" dirty="0">
                <a:solidFill>
                  <a:srgbClr val="781D7D"/>
                </a:solidFill>
                <a:latin typeface="Arial" panose="020B0604020202020204" pitchFamily="34" charset="0"/>
                <a:cs typeface="Arial" panose="020B0604020202020204" pitchFamily="34" charset="0"/>
              </a:rPr>
              <a:t>To become a candidate in the general election, candidates must:</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Complete the process outlined by Elections Canada to register as a candidate</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Secure enough signatures from Canadian citizens that are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18 years or older in their electoral district</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Secure the endorsement of that political party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(if you want to be a candidate for a political party)</a:t>
            </a:r>
          </a:p>
        </p:txBody>
      </p:sp>
    </p:spTree>
    <p:extLst>
      <p:ext uri="{BB962C8B-B14F-4D97-AF65-F5344CB8AC3E}">
        <p14:creationId xmlns:p14="http://schemas.microsoft.com/office/powerpoint/2010/main" val="4265672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D13A9-709D-AE46-9810-09B66EF77A2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Party Nominations</a:t>
            </a:r>
          </a:p>
        </p:txBody>
      </p:sp>
      <p:graphicFrame>
        <p:nvGraphicFramePr>
          <p:cNvPr id="5" name="Diagramme 4"/>
          <p:cNvGraphicFramePr/>
          <p:nvPr>
            <p:extLst>
              <p:ext uri="{D42A27DB-BD31-4B8C-83A1-F6EECF244321}">
                <p14:modId xmlns:p14="http://schemas.microsoft.com/office/powerpoint/2010/main" val="1949711080"/>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8508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D13A9-709D-AE46-9810-09B66EF77A2C}"/>
              </a:ext>
            </a:extLst>
          </p:cNvPr>
          <p:cNvSpPr>
            <a:spLocks noGrp="1"/>
          </p:cNvSpPr>
          <p:nvPr>
            <p:ph type="title"/>
          </p:nvPr>
        </p:nvSpPr>
        <p:spPr/>
        <p:txBody>
          <a:bodyPr/>
          <a:lstStyle/>
          <a:p>
            <a:r>
              <a:rPr lang="en-US" dirty="0"/>
              <a:t>Party Nominations</a:t>
            </a:r>
          </a:p>
        </p:txBody>
      </p:sp>
      <p:graphicFrame>
        <p:nvGraphicFramePr>
          <p:cNvPr id="4" name="Diagramme 3"/>
          <p:cNvGraphicFramePr/>
          <p:nvPr>
            <p:extLst>
              <p:ext uri="{D42A27DB-BD31-4B8C-83A1-F6EECF244321}">
                <p14:modId xmlns:p14="http://schemas.microsoft.com/office/powerpoint/2010/main" val="1924677511"/>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6005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D13A9-709D-AE46-9810-09B66EF77A2C}"/>
              </a:ext>
            </a:extLst>
          </p:cNvPr>
          <p:cNvSpPr>
            <a:spLocks noGrp="1"/>
          </p:cNvSpPr>
          <p:nvPr>
            <p:ph type="title"/>
          </p:nvPr>
        </p:nvSpPr>
        <p:spPr/>
        <p:txBody>
          <a:bodyPr/>
          <a:lstStyle/>
          <a:p>
            <a:r>
              <a:rPr lang="en-US" dirty="0"/>
              <a:t>Party Nominations</a:t>
            </a:r>
          </a:p>
        </p:txBody>
      </p:sp>
      <p:graphicFrame>
        <p:nvGraphicFramePr>
          <p:cNvPr id="5" name="Diagramme 4"/>
          <p:cNvGraphicFramePr/>
          <p:nvPr>
            <p:extLst>
              <p:ext uri="{D42A27DB-BD31-4B8C-83A1-F6EECF244321}">
                <p14:modId xmlns:p14="http://schemas.microsoft.com/office/powerpoint/2010/main" val="236183767"/>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57447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D13A9-709D-AE46-9810-09B66EF77A2C}"/>
              </a:ext>
            </a:extLst>
          </p:cNvPr>
          <p:cNvSpPr>
            <a:spLocks noGrp="1"/>
          </p:cNvSpPr>
          <p:nvPr>
            <p:ph type="title"/>
          </p:nvPr>
        </p:nvSpPr>
        <p:spPr/>
        <p:txBody>
          <a:bodyPr/>
          <a:lstStyle/>
          <a:p>
            <a:r>
              <a:rPr lang="en-US" dirty="0"/>
              <a:t>Party Nominations</a:t>
            </a:r>
          </a:p>
        </p:txBody>
      </p:sp>
      <p:graphicFrame>
        <p:nvGraphicFramePr>
          <p:cNvPr id="5" name="Diagramme 4"/>
          <p:cNvGraphicFramePr/>
          <p:nvPr>
            <p:extLst>
              <p:ext uri="{D42A27DB-BD31-4B8C-83A1-F6EECF244321}">
                <p14:modId xmlns:p14="http://schemas.microsoft.com/office/powerpoint/2010/main" val="159732697"/>
              </p:ext>
            </p:extLst>
          </p:nvPr>
        </p:nvGraphicFramePr>
        <p:xfrm>
          <a:off x="976086" y="1338944"/>
          <a:ext cx="10377714" cy="4659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4669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EE31D8-D9BF-B24F-82FA-7553CC50BC4F}"/>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 xmlns:a16="http://schemas.microsoft.com/office/drawing/2014/main" id="{73211E06-D2B4-CF4C-94A8-55675E0CBDBA}"/>
              </a:ext>
            </a:extLst>
          </p:cNvPr>
          <p:cNvSpPr>
            <a:spLocks noGrp="1"/>
          </p:cNvSpPr>
          <p:nvPr>
            <p:ph idx="1"/>
          </p:nvPr>
        </p:nvSpPr>
        <p:spPr>
          <a:xfrm>
            <a:off x="838200" y="2435225"/>
            <a:ext cx="10515600" cy="3323318"/>
          </a:xfrm>
        </p:spPr>
        <p:txBody>
          <a:bodyPr/>
          <a:lstStyle/>
          <a:p>
            <a:pPr>
              <a:buFont typeface="Wingdings" panose="05000000000000000000" pitchFamily="2" charset="2"/>
              <a:buChar char="q"/>
            </a:pPr>
            <a:r>
              <a:rPr lang="en-US" dirty="0" smtClean="0"/>
              <a:t>Build </a:t>
            </a:r>
            <a:r>
              <a:rPr lang="en-US" dirty="0"/>
              <a:t>your team</a:t>
            </a:r>
          </a:p>
          <a:p>
            <a:pPr>
              <a:buFont typeface="Wingdings" panose="05000000000000000000" pitchFamily="2" charset="2"/>
              <a:buChar char="q"/>
            </a:pPr>
            <a:r>
              <a:rPr lang="en-US" dirty="0"/>
              <a:t>Connect with voters</a:t>
            </a:r>
          </a:p>
          <a:p>
            <a:pPr>
              <a:spcAft>
                <a:spcPts val="1200"/>
              </a:spcAft>
              <a:buFont typeface="Wingdings" panose="05000000000000000000" pitchFamily="2" charset="2"/>
              <a:buChar char="q"/>
            </a:pPr>
            <a:r>
              <a:rPr lang="en-US" dirty="0"/>
              <a:t>Prepare for upcoming elections</a:t>
            </a:r>
          </a:p>
          <a:p>
            <a:pPr>
              <a:buFont typeface="Wingdings" panose="05000000000000000000" pitchFamily="2" charset="2"/>
              <a:buChar char="q"/>
            </a:pPr>
            <a:endParaRPr lang="en-US" dirty="0" smtClean="0"/>
          </a:p>
          <a:p>
            <a:pPr>
              <a:buFont typeface="Wingdings" panose="05000000000000000000" pitchFamily="2" charset="2"/>
              <a:buChar char="q"/>
            </a:pPr>
            <a:r>
              <a:rPr lang="en-US" dirty="0" smtClean="0"/>
              <a:t>Register </a:t>
            </a:r>
            <a:r>
              <a:rPr lang="en-US" dirty="0"/>
              <a:t>as a candidate with your local Elections Canada returning officer</a:t>
            </a:r>
          </a:p>
        </p:txBody>
      </p:sp>
      <p:sp>
        <p:nvSpPr>
          <p:cNvPr id="4" name="Rectangle 3"/>
          <p:cNvSpPr/>
          <p:nvPr/>
        </p:nvSpPr>
        <p:spPr>
          <a:xfrm>
            <a:off x="947058" y="1730829"/>
            <a:ext cx="10308771" cy="566057"/>
          </a:xfrm>
          <a:prstGeom prst="rect">
            <a:avLst/>
          </a:prstGeom>
          <a:solidFill>
            <a:srgbClr val="781D7D"/>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bg1"/>
                </a:solidFill>
                <a:latin typeface="Arial" panose="020B0604020202020204" pitchFamily="34" charset="0"/>
                <a:cs typeface="Arial" panose="020B0604020202020204" pitchFamily="34" charset="0"/>
              </a:rPr>
              <a:t>Pre-election period</a:t>
            </a:r>
            <a:endParaRPr lang="en-US" sz="2800" b="1" dirty="0">
              <a:solidFill>
                <a:schemeClr val="bg1"/>
              </a:solidFill>
              <a:latin typeface="Arial" panose="020B0604020202020204" pitchFamily="34" charset="0"/>
              <a:cs typeface="Arial" panose="020B0604020202020204" pitchFamily="34" charset="0"/>
            </a:endParaRPr>
          </a:p>
        </p:txBody>
      </p:sp>
      <p:sp>
        <p:nvSpPr>
          <p:cNvPr id="6" name="Rectangle 5"/>
          <p:cNvSpPr/>
          <p:nvPr/>
        </p:nvSpPr>
        <p:spPr>
          <a:xfrm>
            <a:off x="947057" y="4125686"/>
            <a:ext cx="10308771" cy="566057"/>
          </a:xfrm>
          <a:prstGeom prst="rect">
            <a:avLst/>
          </a:prstGeom>
          <a:solidFill>
            <a:srgbClr val="781D7D"/>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bg1"/>
                </a:solidFill>
                <a:latin typeface="Arial" panose="020B0604020202020204" pitchFamily="34" charset="0"/>
                <a:cs typeface="Arial" panose="020B0604020202020204" pitchFamily="34" charset="0"/>
              </a:rPr>
              <a:t>Election period</a:t>
            </a:r>
            <a:endParaRPr lang="en-US" sz="28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193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55672074-8E7B-3741-B7B2-E3DEC97B0AA3}"/>
              </a:ext>
            </a:extLst>
          </p:cNvPr>
          <p:cNvSpPr>
            <a:spLocks noGrp="1"/>
          </p:cNvSpPr>
          <p:nvPr>
            <p:ph type="title"/>
          </p:nvPr>
        </p:nvSpPr>
        <p:spPr>
          <a:xfrm>
            <a:off x="838200" y="1831714"/>
            <a:ext cx="10515600" cy="3194571"/>
          </a:xfrm>
        </p:spPr>
        <p:txBody>
          <a:bodyPr>
            <a:normAutofit/>
          </a:bodyPr>
          <a:lstStyle/>
          <a:p>
            <a:pPr algn="ctr">
              <a:spcBef>
                <a:spcPts val="1200"/>
              </a:spcBef>
            </a:pPr>
            <a:r>
              <a:rPr lang="en-US" dirty="0">
                <a:latin typeface="Arial" panose="020B0604020202020204" pitchFamily="34" charset="0"/>
                <a:cs typeface="Arial" panose="020B0604020202020204" pitchFamily="34" charset="0"/>
              </a:rPr>
              <a:t>The Three Games</a:t>
            </a:r>
            <a:br>
              <a:rPr lang="en-US" dirty="0">
                <a:latin typeface="Arial" panose="020B0604020202020204" pitchFamily="34" charset="0"/>
                <a:cs typeface="Arial" panose="020B0604020202020204" pitchFamily="34" charset="0"/>
              </a:rPr>
            </a:br>
            <a:r>
              <a:rPr lang="en-US" sz="2400" b="0" dirty="0">
                <a:latin typeface="Arial" panose="020B0604020202020204" pitchFamily="34" charset="0"/>
                <a:cs typeface="Arial" panose="020B0604020202020204" pitchFamily="34" charset="0"/>
              </a:rPr>
              <a:t>Name Game – Persuasion Game – Ground Game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584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C86971-41E0-D14E-BE07-548B10AFF22D}"/>
              </a:ext>
            </a:extLst>
          </p:cNvPr>
          <p:cNvSpPr>
            <a:spLocks noGrp="1"/>
          </p:cNvSpPr>
          <p:nvPr>
            <p:ph type="title"/>
          </p:nvPr>
        </p:nvSpPr>
        <p:spPr/>
        <p:txBody>
          <a:bodyPr/>
          <a:lstStyle/>
          <a:p>
            <a:r>
              <a:rPr lang="en-US" dirty="0"/>
              <a:t>The Name Game</a:t>
            </a:r>
          </a:p>
        </p:txBody>
      </p:sp>
      <p:sp>
        <p:nvSpPr>
          <p:cNvPr id="3" name="Content Placeholder 2">
            <a:extLst>
              <a:ext uri="{FF2B5EF4-FFF2-40B4-BE49-F238E27FC236}">
                <a16:creationId xmlns="" xmlns:a16="http://schemas.microsoft.com/office/drawing/2014/main" id="{AEA4FB46-9AE5-FA43-9BA3-FDEC4FEB3D0D}"/>
              </a:ext>
            </a:extLst>
          </p:cNvPr>
          <p:cNvSpPr>
            <a:spLocks noGrp="1"/>
          </p:cNvSpPr>
          <p:nvPr>
            <p:ph idx="1"/>
          </p:nvPr>
        </p:nvSpPr>
        <p:spPr>
          <a:xfrm>
            <a:off x="1523999" y="1688647"/>
            <a:ext cx="10069286" cy="4351338"/>
          </a:xfrm>
        </p:spPr>
        <p:txBody>
          <a:bodyPr/>
          <a:lstStyle/>
          <a:p>
            <a:pPr marL="0" indent="0">
              <a:buNone/>
            </a:pPr>
            <a:r>
              <a:rPr lang="en-US" dirty="0"/>
              <a:t>Do voters know your </a:t>
            </a:r>
            <a:r>
              <a:rPr lang="en-US" dirty="0" smtClean="0"/>
              <a:t>name?</a:t>
            </a:r>
            <a:endParaRPr lang="en-US" dirty="0"/>
          </a:p>
          <a:p>
            <a:pPr marL="0" indent="0">
              <a:buNone/>
            </a:pPr>
            <a:r>
              <a:rPr lang="en-US" dirty="0"/>
              <a:t>If you are a party candidate, do people know enough to match your name with the name of your party?</a:t>
            </a:r>
          </a:p>
          <a:p>
            <a:pPr marL="0" indent="0">
              <a:buNone/>
            </a:pPr>
            <a:r>
              <a:rPr lang="en-US" dirty="0"/>
              <a:t>If you’re an independent candidate, do voters think </a:t>
            </a:r>
            <a:br>
              <a:rPr lang="en-US" dirty="0"/>
            </a:br>
            <a:r>
              <a:rPr lang="en-US" dirty="0"/>
              <a:t>“Ah, the independent candidate!” when they hear your name?</a:t>
            </a:r>
          </a:p>
          <a:p>
            <a:pPr marL="0" indent="0">
              <a:buNone/>
            </a:pPr>
            <a:r>
              <a:rPr lang="en-US" dirty="0">
                <a:solidFill>
                  <a:srgbClr val="A66BA9"/>
                </a:solidFill>
              </a:rPr>
              <a:t>People who don’t know your name probably won’t vote </a:t>
            </a:r>
            <a:br>
              <a:rPr lang="en-US" dirty="0">
                <a:solidFill>
                  <a:srgbClr val="A66BA9"/>
                </a:solidFill>
              </a:rPr>
            </a:br>
            <a:r>
              <a:rPr lang="en-US" dirty="0">
                <a:solidFill>
                  <a:srgbClr val="A66BA9"/>
                </a:solidFill>
              </a:rPr>
              <a:t>for you.</a:t>
            </a:r>
          </a:p>
        </p:txBody>
      </p:sp>
      <p:cxnSp>
        <p:nvCxnSpPr>
          <p:cNvPr id="9" name="Connecteur droit 8"/>
          <p:cNvCxnSpPr/>
          <p:nvPr/>
        </p:nvCxnSpPr>
        <p:spPr>
          <a:xfrm>
            <a:off x="1621972" y="2119539"/>
            <a:ext cx="4114799"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990602" y="1670050"/>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12" name="Connecteur droit 11"/>
          <p:cNvCxnSpPr/>
          <p:nvPr/>
        </p:nvCxnSpPr>
        <p:spPr>
          <a:xfrm>
            <a:off x="1621972" y="3033940"/>
            <a:ext cx="9764484"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990602" y="2584451"/>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16" name="Connecteur droit 15"/>
          <p:cNvCxnSpPr/>
          <p:nvPr/>
        </p:nvCxnSpPr>
        <p:spPr>
          <a:xfrm>
            <a:off x="1621972" y="3948339"/>
            <a:ext cx="8948055"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990602" y="3498850"/>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spTree>
    <p:extLst>
      <p:ext uri="{BB962C8B-B14F-4D97-AF65-F5344CB8AC3E}">
        <p14:creationId xmlns:p14="http://schemas.microsoft.com/office/powerpoint/2010/main" val="26294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E9475E2-5D10-C140-B54F-562F14E44C20}"/>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Objectives</a:t>
            </a:r>
          </a:p>
        </p:txBody>
      </p:sp>
      <p:sp>
        <p:nvSpPr>
          <p:cNvPr id="3" name="Content Placeholder 2">
            <a:extLst>
              <a:ext uri="{FF2B5EF4-FFF2-40B4-BE49-F238E27FC236}">
                <a16:creationId xmlns="" xmlns:a16="http://schemas.microsoft.com/office/drawing/2014/main" id="{DA380AF5-3020-AA42-A27B-1DC1391476C5}"/>
              </a:ext>
            </a:extLst>
          </p:cNvPr>
          <p:cNvSpPr>
            <a:spLocks noGrp="1"/>
          </p:cNvSpPr>
          <p:nvPr>
            <p:ph idx="1"/>
          </p:nvPr>
        </p:nvSpPr>
        <p:spPr/>
        <p:txBody>
          <a:bodyPr/>
          <a:lstStyle/>
          <a:p>
            <a:pPr>
              <a:buFont typeface="Wingdings" panose="05000000000000000000" pitchFamily="2" charset="2"/>
              <a:buChar char="q"/>
            </a:pPr>
            <a:r>
              <a:rPr lang="en-US" dirty="0">
                <a:latin typeface="Arial" panose="020B0604020202020204" pitchFamily="34" charset="0"/>
                <a:cs typeface="Arial" panose="020B0604020202020204" pitchFamily="34" charset="0"/>
              </a:rPr>
              <a:t>Give you an understanding of what the high level strategy could look like on a campaign</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Help you start to realize the kinds of skills and resources involved in running a campaign</a:t>
            </a:r>
          </a:p>
        </p:txBody>
      </p:sp>
    </p:spTree>
    <p:extLst>
      <p:ext uri="{BB962C8B-B14F-4D97-AF65-F5344CB8AC3E}">
        <p14:creationId xmlns:p14="http://schemas.microsoft.com/office/powerpoint/2010/main" val="131234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A0B055-A9D0-6C4C-91F0-A988C270FA97}"/>
              </a:ext>
            </a:extLst>
          </p:cNvPr>
          <p:cNvSpPr>
            <a:spLocks noGrp="1"/>
          </p:cNvSpPr>
          <p:nvPr>
            <p:ph type="title"/>
          </p:nvPr>
        </p:nvSpPr>
        <p:spPr/>
        <p:txBody>
          <a:bodyPr/>
          <a:lstStyle/>
          <a:p>
            <a:r>
              <a:rPr lang="en-US" dirty="0"/>
              <a:t>The Persuasion Game</a:t>
            </a:r>
          </a:p>
        </p:txBody>
      </p:sp>
      <p:sp>
        <p:nvSpPr>
          <p:cNvPr id="3" name="Content Placeholder 2">
            <a:extLst>
              <a:ext uri="{FF2B5EF4-FFF2-40B4-BE49-F238E27FC236}">
                <a16:creationId xmlns="" xmlns:a16="http://schemas.microsoft.com/office/drawing/2014/main" id="{F6ADEB74-2CFC-6649-BCBD-A29F96B7C2C7}"/>
              </a:ext>
            </a:extLst>
          </p:cNvPr>
          <p:cNvSpPr>
            <a:spLocks noGrp="1"/>
          </p:cNvSpPr>
          <p:nvPr>
            <p:ph idx="1"/>
          </p:nvPr>
        </p:nvSpPr>
        <p:spPr>
          <a:xfrm>
            <a:off x="1524001" y="1677761"/>
            <a:ext cx="10515600" cy="4351338"/>
          </a:xfrm>
        </p:spPr>
        <p:txBody>
          <a:bodyPr/>
          <a:lstStyle/>
          <a:p>
            <a:pPr marL="0" indent="0">
              <a:buNone/>
            </a:pPr>
            <a:r>
              <a:rPr lang="en-US" dirty="0"/>
              <a:t>Does what happens in the press make voters more or less likely to vote for you? This is also known as the air game.</a:t>
            </a:r>
          </a:p>
          <a:p>
            <a:pPr marL="0" indent="0">
              <a:buNone/>
            </a:pPr>
            <a:r>
              <a:rPr lang="en-US" dirty="0"/>
              <a:t>When you meet voters and pitch your campaign, are </a:t>
            </a:r>
            <a:br>
              <a:rPr lang="en-US" dirty="0"/>
            </a:br>
            <a:r>
              <a:rPr lang="en-US" dirty="0"/>
              <a:t>they supportive?</a:t>
            </a:r>
          </a:p>
          <a:p>
            <a:pPr marL="0" indent="0">
              <a:buNone/>
            </a:pPr>
            <a:r>
              <a:rPr lang="en-US" dirty="0"/>
              <a:t>When asked by pollsters, are voters expressing the intention to support you?</a:t>
            </a:r>
          </a:p>
          <a:p>
            <a:pPr marL="0" indent="0">
              <a:buNone/>
            </a:pPr>
            <a:r>
              <a:rPr lang="en-US" dirty="0">
                <a:solidFill>
                  <a:srgbClr val="A66BA9"/>
                </a:solidFill>
              </a:rPr>
              <a:t>Voters who don’t know what you (and your party) are about won’t vote for you.</a:t>
            </a:r>
          </a:p>
        </p:txBody>
      </p:sp>
      <p:cxnSp>
        <p:nvCxnSpPr>
          <p:cNvPr id="4" name="Connecteur droit 3"/>
          <p:cNvCxnSpPr/>
          <p:nvPr/>
        </p:nvCxnSpPr>
        <p:spPr>
          <a:xfrm>
            <a:off x="1621971" y="2456996"/>
            <a:ext cx="9731829"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990601" y="2007507"/>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7" name="Connecteur droit 6"/>
          <p:cNvCxnSpPr/>
          <p:nvPr/>
        </p:nvCxnSpPr>
        <p:spPr>
          <a:xfrm>
            <a:off x="1621971" y="3393167"/>
            <a:ext cx="7641772"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990601" y="2943678"/>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cxnSp>
        <p:nvCxnSpPr>
          <p:cNvPr id="9" name="Connecteur droit 8"/>
          <p:cNvCxnSpPr/>
          <p:nvPr/>
        </p:nvCxnSpPr>
        <p:spPr>
          <a:xfrm>
            <a:off x="1621971" y="4318453"/>
            <a:ext cx="9220200"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90601" y="3868964"/>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spTree>
    <p:extLst>
      <p:ext uri="{BB962C8B-B14F-4D97-AF65-F5344CB8AC3E}">
        <p14:creationId xmlns:p14="http://schemas.microsoft.com/office/powerpoint/2010/main" val="2134619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C14106-93AD-554D-8661-F1ABF70C45B6}"/>
              </a:ext>
            </a:extLst>
          </p:cNvPr>
          <p:cNvSpPr>
            <a:spLocks noGrp="1"/>
          </p:cNvSpPr>
          <p:nvPr>
            <p:ph type="title"/>
          </p:nvPr>
        </p:nvSpPr>
        <p:spPr/>
        <p:txBody>
          <a:bodyPr/>
          <a:lstStyle/>
          <a:p>
            <a:r>
              <a:rPr lang="en-US" dirty="0"/>
              <a:t>The Ground Game</a:t>
            </a:r>
          </a:p>
        </p:txBody>
      </p:sp>
      <p:sp>
        <p:nvSpPr>
          <p:cNvPr id="3" name="Content Placeholder 2">
            <a:extLst>
              <a:ext uri="{FF2B5EF4-FFF2-40B4-BE49-F238E27FC236}">
                <a16:creationId xmlns="" xmlns:a16="http://schemas.microsoft.com/office/drawing/2014/main" id="{5982F335-4ED7-2C46-911A-6730371881A0}"/>
              </a:ext>
            </a:extLst>
          </p:cNvPr>
          <p:cNvSpPr>
            <a:spLocks noGrp="1"/>
          </p:cNvSpPr>
          <p:nvPr>
            <p:ph idx="1"/>
          </p:nvPr>
        </p:nvSpPr>
        <p:spPr>
          <a:xfrm>
            <a:off x="1534886" y="1648278"/>
            <a:ext cx="10515600" cy="4351338"/>
          </a:xfrm>
        </p:spPr>
        <p:txBody>
          <a:bodyPr/>
          <a:lstStyle/>
          <a:p>
            <a:pPr marL="0" indent="0">
              <a:buNone/>
            </a:pPr>
            <a:r>
              <a:rPr lang="en-US" dirty="0"/>
              <a:t>Will you pull more of your supporters out to vote than </a:t>
            </a:r>
            <a:br>
              <a:rPr lang="en-US" dirty="0"/>
            </a:br>
            <a:r>
              <a:rPr lang="en-US" dirty="0"/>
              <a:t>your opponents?</a:t>
            </a:r>
          </a:p>
          <a:p>
            <a:pPr marL="0" indent="0">
              <a:buNone/>
            </a:pPr>
            <a:r>
              <a:rPr lang="en-US" dirty="0">
                <a:solidFill>
                  <a:srgbClr val="A66BA9"/>
                </a:solidFill>
              </a:rPr>
              <a:t>You can’t win an election if your supporters don’t vote </a:t>
            </a:r>
            <a:br>
              <a:rPr lang="en-US" dirty="0">
                <a:solidFill>
                  <a:srgbClr val="A66BA9"/>
                </a:solidFill>
              </a:rPr>
            </a:br>
            <a:r>
              <a:rPr lang="en-US" dirty="0">
                <a:solidFill>
                  <a:srgbClr val="A66BA9"/>
                </a:solidFill>
              </a:rPr>
              <a:t>(for you).</a:t>
            </a:r>
          </a:p>
        </p:txBody>
      </p:sp>
      <p:cxnSp>
        <p:nvCxnSpPr>
          <p:cNvPr id="6" name="Connecteur droit 5"/>
          <p:cNvCxnSpPr/>
          <p:nvPr/>
        </p:nvCxnSpPr>
        <p:spPr>
          <a:xfrm>
            <a:off x="1621971" y="2456996"/>
            <a:ext cx="7761515" cy="0"/>
          </a:xfrm>
          <a:prstGeom prst="line">
            <a:avLst/>
          </a:prstGeom>
          <a:ln w="38100">
            <a:solidFill>
              <a:srgbClr val="781D7D"/>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990601" y="2007507"/>
            <a:ext cx="446314" cy="449489"/>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200" b="1" dirty="0" smtClean="0">
                <a:solidFill>
                  <a:schemeClr val="bg1"/>
                </a:solidFill>
              </a:rPr>
              <a:t>?</a:t>
            </a:r>
            <a:endParaRPr lang="en-CA" sz="3200" b="1" dirty="0">
              <a:solidFill>
                <a:schemeClr val="bg1"/>
              </a:solidFill>
            </a:endParaRPr>
          </a:p>
        </p:txBody>
      </p:sp>
    </p:spTree>
    <p:extLst>
      <p:ext uri="{BB962C8B-B14F-4D97-AF65-F5344CB8AC3E}">
        <p14:creationId xmlns:p14="http://schemas.microsoft.com/office/powerpoint/2010/main" val="2849699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C405385-59B5-5B4C-969F-9AC2596D8479}"/>
              </a:ext>
            </a:extLst>
          </p:cNvPr>
          <p:cNvSpPr>
            <a:spLocks noGrp="1"/>
          </p:cNvSpPr>
          <p:nvPr>
            <p:ph type="title"/>
          </p:nvPr>
        </p:nvSpPr>
        <p:spPr/>
        <p:txBody>
          <a:bodyPr/>
          <a:lstStyle/>
          <a:p>
            <a:r>
              <a:rPr lang="en-US" dirty="0"/>
              <a:t>Campaign Resources</a:t>
            </a:r>
          </a:p>
        </p:txBody>
      </p:sp>
      <p:sp>
        <p:nvSpPr>
          <p:cNvPr id="3" name="Content Placeholder 2">
            <a:extLst>
              <a:ext uri="{FF2B5EF4-FFF2-40B4-BE49-F238E27FC236}">
                <a16:creationId xmlns="" xmlns:a16="http://schemas.microsoft.com/office/drawing/2014/main" id="{647678DB-85B9-F140-92BF-C2EA06FF62F0}"/>
              </a:ext>
            </a:extLst>
          </p:cNvPr>
          <p:cNvSpPr>
            <a:spLocks noGrp="1"/>
          </p:cNvSpPr>
          <p:nvPr>
            <p:ph idx="1"/>
          </p:nvPr>
        </p:nvSpPr>
        <p:spPr/>
        <p:txBody>
          <a:bodyPr/>
          <a:lstStyle/>
          <a:p>
            <a:pPr>
              <a:buFont typeface="Wingdings" panose="05000000000000000000" pitchFamily="2" charset="2"/>
              <a:buChar char="q"/>
            </a:pPr>
            <a:r>
              <a:rPr lang="en-US" dirty="0"/>
              <a:t>Financial resources </a:t>
            </a:r>
            <a:endParaRPr lang="en-US" dirty="0" smtClean="0"/>
          </a:p>
          <a:p>
            <a:pPr marL="0" indent="0">
              <a:buNone/>
            </a:pPr>
            <a:endParaRPr lang="en-US" dirty="0"/>
          </a:p>
          <a:p>
            <a:pPr>
              <a:buFont typeface="Wingdings" panose="05000000000000000000" pitchFamily="2" charset="2"/>
              <a:buChar char="q"/>
            </a:pPr>
            <a:r>
              <a:rPr lang="en-US" dirty="0" smtClean="0"/>
              <a:t>Human resources (volunteers)</a:t>
            </a:r>
            <a:endParaRPr lang="en-US" dirty="0"/>
          </a:p>
        </p:txBody>
      </p:sp>
    </p:spTree>
    <p:extLst>
      <p:ext uri="{BB962C8B-B14F-4D97-AF65-F5344CB8AC3E}">
        <p14:creationId xmlns:p14="http://schemas.microsoft.com/office/powerpoint/2010/main" val="2091093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2B83A400-5E63-4142-BC96-E80DD083C0A0}"/>
              </a:ext>
            </a:extLst>
          </p:cNvPr>
          <p:cNvSpPr>
            <a:spLocks noGrp="1"/>
          </p:cNvSpPr>
          <p:nvPr>
            <p:ph type="title"/>
          </p:nvPr>
        </p:nvSpPr>
        <p:spPr>
          <a:xfrm>
            <a:off x="838200" y="1831714"/>
            <a:ext cx="10515600" cy="3194571"/>
          </a:xfrm>
        </p:spPr>
        <p:txBody>
          <a:bodyPr>
            <a:normAutofit/>
          </a:bodyPr>
          <a:lstStyle/>
          <a:p>
            <a:pPr algn="ctr"/>
            <a:r>
              <a:rPr lang="en-US" dirty="0">
                <a:latin typeface="Arial" panose="020B0604020202020204" pitchFamily="34" charset="0"/>
                <a:cs typeface="Arial" panose="020B0604020202020204" pitchFamily="34" charset="0"/>
              </a:rPr>
              <a:t>Party Support </a:t>
            </a:r>
            <a:r>
              <a:rPr lang="en-US" dirty="0">
                <a:solidFill>
                  <a:srgbClr val="A66BA9"/>
                </a:solidFill>
                <a:latin typeface="Arial" panose="020B0604020202020204" pitchFamily="34" charset="0"/>
                <a:cs typeface="Arial" panose="020B0604020202020204" pitchFamily="34" charset="0"/>
              </a:rPr>
              <a:t>&amp;</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Personal Appeals</a:t>
            </a:r>
          </a:p>
        </p:txBody>
      </p:sp>
    </p:spTree>
    <p:extLst>
      <p:ext uri="{BB962C8B-B14F-4D97-AF65-F5344CB8AC3E}">
        <p14:creationId xmlns:p14="http://schemas.microsoft.com/office/powerpoint/2010/main" val="318066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37067B6-415E-484A-A771-4A558D561D53}"/>
              </a:ext>
            </a:extLst>
          </p:cNvPr>
          <p:cNvSpPr txBox="1">
            <a:spLocks/>
          </p:cNvSpPr>
          <p:nvPr/>
        </p:nvSpPr>
        <p:spPr>
          <a:xfrm>
            <a:off x="5301205" y="2801072"/>
            <a:ext cx="5983147" cy="337589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Arial" panose="020B0604020202020204" pitchFamily="34" charset="0"/>
                <a:cs typeface="Arial" panose="020B0604020202020204" pitchFamily="34" charset="0"/>
              </a:rPr>
              <a:t>Know what you can expect and ask of the party you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run with.</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Local party</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National party</a:t>
            </a:r>
          </a:p>
        </p:txBody>
      </p:sp>
      <p:sp>
        <p:nvSpPr>
          <p:cNvPr id="4" name="Title 1">
            <a:extLst>
              <a:ext uri="{FF2B5EF4-FFF2-40B4-BE49-F238E27FC236}">
                <a16:creationId xmlns="" xmlns:a16="http://schemas.microsoft.com/office/drawing/2014/main" id="{64E6A170-7CF3-454B-98E2-8A3690AC5BC3}"/>
              </a:ext>
            </a:extLst>
          </p:cNvPr>
          <p:cNvSpPr>
            <a:spLocks noGrp="1"/>
          </p:cNvSpPr>
          <p:nvPr>
            <p:ph type="title"/>
          </p:nvPr>
        </p:nvSpPr>
        <p:spPr>
          <a:xfrm>
            <a:off x="497712" y="844951"/>
            <a:ext cx="6123007" cy="1956121"/>
          </a:xfrm>
        </p:spPr>
        <p:txBody>
          <a:bodyPr anchor="t">
            <a:normAutofit/>
          </a:bodyPr>
          <a:lstStyle/>
          <a:p>
            <a:r>
              <a:rPr lang="en-US" dirty="0">
                <a:solidFill>
                  <a:schemeClr val="bg1"/>
                </a:solidFill>
                <a:latin typeface="Arial" panose="020B0604020202020204" pitchFamily="34" charset="0"/>
                <a:cs typeface="Arial" panose="020B0604020202020204" pitchFamily="34" charset="0"/>
              </a:rPr>
              <a:t>Party</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Support</a:t>
            </a:r>
          </a:p>
        </p:txBody>
      </p:sp>
      <p:cxnSp>
        <p:nvCxnSpPr>
          <p:cNvPr id="5" name="Straight Connector 4">
            <a:extLst>
              <a:ext uri="{FF2B5EF4-FFF2-40B4-BE49-F238E27FC236}">
                <a16:creationId xmlns="" xmlns:a16="http://schemas.microsoft.com/office/drawing/2014/main" id="{323618E3-A44A-F24F-B978-13A7A615243E}"/>
              </a:ext>
            </a:extLst>
          </p:cNvPr>
          <p:cNvCxnSpPr>
            <a:cxnSpLocks/>
          </p:cNvCxnSpPr>
          <p:nvPr/>
        </p:nvCxnSpPr>
        <p:spPr>
          <a:xfrm>
            <a:off x="613549" y="2341058"/>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3276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64E6A170-7CF3-454B-98E2-8A3690AC5BC3}"/>
              </a:ext>
            </a:extLst>
          </p:cNvPr>
          <p:cNvSpPr>
            <a:spLocks noGrp="1"/>
          </p:cNvSpPr>
          <p:nvPr>
            <p:ph type="title"/>
          </p:nvPr>
        </p:nvSpPr>
        <p:spPr>
          <a:xfrm>
            <a:off x="497712" y="844951"/>
            <a:ext cx="6123007" cy="1956121"/>
          </a:xfrm>
        </p:spPr>
        <p:txBody>
          <a:bodyPr anchor="t">
            <a:normAutofit/>
          </a:bodyPr>
          <a:lstStyle/>
          <a:p>
            <a:r>
              <a:rPr lang="en-US" dirty="0">
                <a:solidFill>
                  <a:schemeClr val="bg1"/>
                </a:solidFill>
                <a:latin typeface="Arial" panose="020B0604020202020204" pitchFamily="34" charset="0"/>
                <a:cs typeface="Arial" panose="020B0604020202020204" pitchFamily="34" charset="0"/>
              </a:rPr>
              <a:t>Personal</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Appeals</a:t>
            </a:r>
          </a:p>
        </p:txBody>
      </p:sp>
      <p:sp>
        <p:nvSpPr>
          <p:cNvPr id="5" name="Content Placeholder 2">
            <a:extLst>
              <a:ext uri="{FF2B5EF4-FFF2-40B4-BE49-F238E27FC236}">
                <a16:creationId xmlns="" xmlns:a16="http://schemas.microsoft.com/office/drawing/2014/main" id="{C6FD49BF-CF38-A347-8E3D-5173BF0BF2BE}"/>
              </a:ext>
            </a:extLst>
          </p:cNvPr>
          <p:cNvSpPr txBox="1">
            <a:spLocks/>
          </p:cNvSpPr>
          <p:nvPr/>
        </p:nvSpPr>
        <p:spPr>
          <a:xfrm>
            <a:off x="5301205" y="2801072"/>
            <a:ext cx="5983147" cy="337589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Arial" panose="020B0604020202020204" pitchFamily="34" charset="0"/>
                <a:cs typeface="Arial" panose="020B0604020202020204" pitchFamily="34" charset="0"/>
              </a:rPr>
              <a:t>Be prepared to lean on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your network.</a:t>
            </a:r>
          </a:p>
          <a:p>
            <a:pPr marL="0" indent="0">
              <a:buNone/>
            </a:pPr>
            <a:r>
              <a:rPr lang="en-US" sz="3200" dirty="0">
                <a:latin typeface="Arial" panose="020B0604020202020204" pitchFamily="34" charset="0"/>
                <a:cs typeface="Arial" panose="020B0604020202020204" pitchFamily="34" charset="0"/>
              </a:rPr>
              <a:t>Test your assumptions.</a:t>
            </a:r>
          </a:p>
        </p:txBody>
      </p:sp>
      <p:cxnSp>
        <p:nvCxnSpPr>
          <p:cNvPr id="6" name="Straight Connector 4">
            <a:extLst>
              <a:ext uri="{FF2B5EF4-FFF2-40B4-BE49-F238E27FC236}">
                <a16:creationId xmlns="" xmlns:a16="http://schemas.microsoft.com/office/drawing/2014/main" id="{323618E3-A44A-F24F-B978-13A7A615243E}"/>
              </a:ext>
            </a:extLst>
          </p:cNvPr>
          <p:cNvCxnSpPr>
            <a:cxnSpLocks/>
          </p:cNvCxnSpPr>
          <p:nvPr/>
        </p:nvCxnSpPr>
        <p:spPr>
          <a:xfrm>
            <a:off x="613549" y="2341058"/>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5932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9926870-A4E1-D943-B79B-EDED4700CBCD}"/>
              </a:ext>
            </a:extLst>
          </p:cNvPr>
          <p:cNvSpPr>
            <a:spLocks noGrp="1"/>
          </p:cNvSpPr>
          <p:nvPr>
            <p:ph type="title"/>
          </p:nvPr>
        </p:nvSpPr>
        <p:spPr/>
        <p:txBody>
          <a:bodyPr/>
          <a:lstStyle/>
          <a:p>
            <a:r>
              <a:rPr lang="en-US" dirty="0"/>
              <a:t>Team, Skills &amp; Functions of a Campaign</a:t>
            </a:r>
          </a:p>
        </p:txBody>
      </p:sp>
      <p:sp>
        <p:nvSpPr>
          <p:cNvPr id="4" name="Triangle 6">
            <a:extLst>
              <a:ext uri="{FF2B5EF4-FFF2-40B4-BE49-F238E27FC236}">
                <a16:creationId xmlns="" xmlns:a16="http://schemas.microsoft.com/office/drawing/2014/main" id="{9DFF519F-C5BA-8843-A675-C19A39190AEF}"/>
              </a:ext>
            </a:extLst>
          </p:cNvPr>
          <p:cNvSpPr/>
          <p:nvPr/>
        </p:nvSpPr>
        <p:spPr>
          <a:xfrm>
            <a:off x="979711" y="2790893"/>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Campaign </a:t>
            </a:r>
            <a:r>
              <a:rPr lang="en-US" sz="2400" dirty="0">
                <a:solidFill>
                  <a:schemeClr val="tx1"/>
                </a:solidFill>
              </a:rPr>
              <a:t>management</a:t>
            </a:r>
          </a:p>
        </p:txBody>
      </p:sp>
      <p:sp>
        <p:nvSpPr>
          <p:cNvPr id="5" name="Rectangle 4"/>
          <p:cNvSpPr/>
          <p:nvPr/>
        </p:nvSpPr>
        <p:spPr>
          <a:xfrm>
            <a:off x="979713" y="1948120"/>
            <a:ext cx="10297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Arial" panose="020B0604020202020204" pitchFamily="34" charset="0"/>
                <a:cs typeface="Arial" panose="020B0604020202020204" pitchFamily="34" charset="0"/>
              </a:rPr>
              <a:t>Key skill areas</a:t>
            </a:r>
            <a:endParaRPr lang="en-US" sz="2400" dirty="0">
              <a:latin typeface="Arial" panose="020B0604020202020204" pitchFamily="34" charset="0"/>
              <a:cs typeface="Arial" panose="020B0604020202020204" pitchFamily="34" charset="0"/>
            </a:endParaRPr>
          </a:p>
        </p:txBody>
      </p:sp>
      <p:sp>
        <p:nvSpPr>
          <p:cNvPr id="10" name="Triangle 6">
            <a:extLst>
              <a:ext uri="{FF2B5EF4-FFF2-40B4-BE49-F238E27FC236}">
                <a16:creationId xmlns="" xmlns:a16="http://schemas.microsoft.com/office/drawing/2014/main" id="{9DFF519F-C5BA-8843-A675-C19A39190AEF}"/>
              </a:ext>
            </a:extLst>
          </p:cNvPr>
          <p:cNvSpPr/>
          <p:nvPr/>
        </p:nvSpPr>
        <p:spPr>
          <a:xfrm>
            <a:off x="4482190"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Identifying voters</a:t>
            </a:r>
          </a:p>
        </p:txBody>
      </p:sp>
      <p:sp>
        <p:nvSpPr>
          <p:cNvPr id="11" name="Triangle 6">
            <a:extLst>
              <a:ext uri="{FF2B5EF4-FFF2-40B4-BE49-F238E27FC236}">
                <a16:creationId xmlns="" xmlns:a16="http://schemas.microsoft.com/office/drawing/2014/main" id="{9DFF519F-C5BA-8843-A675-C19A39190AEF}"/>
              </a:ext>
            </a:extLst>
          </p:cNvPr>
          <p:cNvSpPr/>
          <p:nvPr/>
        </p:nvSpPr>
        <p:spPr>
          <a:xfrm>
            <a:off x="7984669"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Communications</a:t>
            </a:r>
          </a:p>
        </p:txBody>
      </p:sp>
    </p:spTree>
    <p:extLst>
      <p:ext uri="{BB962C8B-B14F-4D97-AF65-F5344CB8AC3E}">
        <p14:creationId xmlns:p14="http://schemas.microsoft.com/office/powerpoint/2010/main" val="3294021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DB2A6E-8DF9-F941-A9A2-D8CF41CA6A17}"/>
              </a:ext>
            </a:extLst>
          </p:cNvPr>
          <p:cNvSpPr>
            <a:spLocks noGrp="1"/>
          </p:cNvSpPr>
          <p:nvPr>
            <p:ph type="title"/>
          </p:nvPr>
        </p:nvSpPr>
        <p:spPr/>
        <p:txBody>
          <a:bodyPr/>
          <a:lstStyle/>
          <a:p>
            <a:r>
              <a:rPr lang="en-US" dirty="0"/>
              <a:t>Campaign Management</a:t>
            </a:r>
          </a:p>
        </p:txBody>
      </p:sp>
      <p:sp>
        <p:nvSpPr>
          <p:cNvPr id="4" name="Triangle 6">
            <a:extLst>
              <a:ext uri="{FF2B5EF4-FFF2-40B4-BE49-F238E27FC236}">
                <a16:creationId xmlns="" xmlns:a16="http://schemas.microsoft.com/office/drawing/2014/main" id="{9DFF519F-C5BA-8843-A675-C19A39190AEF}"/>
              </a:ext>
            </a:extLst>
          </p:cNvPr>
          <p:cNvSpPr/>
          <p:nvPr/>
        </p:nvSpPr>
        <p:spPr>
          <a:xfrm>
            <a:off x="979711" y="2790893"/>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Candidate</a:t>
            </a:r>
            <a:r>
              <a:rPr lang="en-US" sz="2400" dirty="0" smtClean="0">
                <a:solidFill>
                  <a:schemeClr val="bg1"/>
                </a:solidFill>
              </a:rPr>
              <a:t>s</a:t>
            </a:r>
            <a:endParaRPr lang="en-US" sz="2400" dirty="0">
              <a:solidFill>
                <a:schemeClr val="bg1"/>
              </a:solidFill>
            </a:endParaRPr>
          </a:p>
        </p:txBody>
      </p:sp>
      <p:sp>
        <p:nvSpPr>
          <p:cNvPr id="5" name="Rectangle 4"/>
          <p:cNvSpPr/>
          <p:nvPr/>
        </p:nvSpPr>
        <p:spPr>
          <a:xfrm>
            <a:off x="979713" y="1948120"/>
            <a:ext cx="10297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Arial" panose="020B0604020202020204" pitchFamily="34" charset="0"/>
                <a:cs typeface="Arial" panose="020B0604020202020204" pitchFamily="34" charset="0"/>
              </a:rPr>
              <a:t>3 roles</a:t>
            </a:r>
            <a:endParaRPr lang="en-US" sz="2400" dirty="0">
              <a:latin typeface="Arial" panose="020B0604020202020204" pitchFamily="34" charset="0"/>
              <a:cs typeface="Arial" panose="020B0604020202020204" pitchFamily="34" charset="0"/>
            </a:endParaRPr>
          </a:p>
        </p:txBody>
      </p:sp>
      <p:sp>
        <p:nvSpPr>
          <p:cNvPr id="6" name="Triangle 6">
            <a:extLst>
              <a:ext uri="{FF2B5EF4-FFF2-40B4-BE49-F238E27FC236}">
                <a16:creationId xmlns="" xmlns:a16="http://schemas.microsoft.com/office/drawing/2014/main" id="{9DFF519F-C5BA-8843-A675-C19A39190AEF}"/>
              </a:ext>
            </a:extLst>
          </p:cNvPr>
          <p:cNvSpPr/>
          <p:nvPr/>
        </p:nvSpPr>
        <p:spPr>
          <a:xfrm>
            <a:off x="4482190"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Campaign Manager</a:t>
            </a:r>
            <a:endParaRPr lang="en-US" sz="2400" dirty="0">
              <a:solidFill>
                <a:schemeClr val="tx1"/>
              </a:solidFill>
            </a:endParaRPr>
          </a:p>
        </p:txBody>
      </p:sp>
      <p:sp>
        <p:nvSpPr>
          <p:cNvPr id="7" name="Triangle 6">
            <a:extLst>
              <a:ext uri="{FF2B5EF4-FFF2-40B4-BE49-F238E27FC236}">
                <a16:creationId xmlns="" xmlns:a16="http://schemas.microsoft.com/office/drawing/2014/main" id="{9DFF519F-C5BA-8843-A675-C19A39190AEF}"/>
              </a:ext>
            </a:extLst>
          </p:cNvPr>
          <p:cNvSpPr/>
          <p:nvPr/>
        </p:nvSpPr>
        <p:spPr>
          <a:xfrm>
            <a:off x="7984669" y="2790894"/>
            <a:ext cx="3292931" cy="1273839"/>
          </a:xfrm>
          <a:prstGeom prst="rect">
            <a:avLst/>
          </a:prstGeom>
          <a:noFill/>
          <a:ln w="38100">
            <a:solidFill>
              <a:srgbClr val="A66B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Official Agent</a:t>
            </a:r>
            <a:endParaRPr lang="en-US" sz="2400" dirty="0">
              <a:solidFill>
                <a:schemeClr val="tx1"/>
              </a:solidFill>
            </a:endParaRPr>
          </a:p>
        </p:txBody>
      </p:sp>
    </p:spTree>
    <p:extLst>
      <p:ext uri="{BB962C8B-B14F-4D97-AF65-F5344CB8AC3E}">
        <p14:creationId xmlns:p14="http://schemas.microsoft.com/office/powerpoint/2010/main" val="418471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B1C1549C-F1CA-744A-AFD5-A4AD709099DB}"/>
              </a:ext>
            </a:extLst>
          </p:cNvPr>
          <p:cNvGraphicFramePr>
            <a:graphicFrameLocks noGrp="1"/>
          </p:cNvGraphicFramePr>
          <p:nvPr>
            <p:ph idx="1"/>
            <p:extLst>
              <p:ext uri="{D42A27DB-BD31-4B8C-83A1-F6EECF244321}">
                <p14:modId xmlns:p14="http://schemas.microsoft.com/office/powerpoint/2010/main" val="3195166636"/>
              </p:ext>
            </p:extLst>
          </p:nvPr>
        </p:nvGraphicFramePr>
        <p:xfrm>
          <a:off x="838200" y="1825625"/>
          <a:ext cx="10515600" cy="3063480"/>
        </p:xfrm>
        <a:graphic>
          <a:graphicData uri="http://schemas.openxmlformats.org/drawingml/2006/table">
            <a:tbl>
              <a:tblPr firstRow="1" bandRow="1">
                <a:tableStyleId>{F2DE63D5-997A-4646-A377-4702673A728D}</a:tableStyleId>
              </a:tblPr>
              <a:tblGrid>
                <a:gridCol w="3505200">
                  <a:extLst>
                    <a:ext uri="{9D8B030D-6E8A-4147-A177-3AD203B41FA5}">
                      <a16:colId xmlns="" xmlns:a16="http://schemas.microsoft.com/office/drawing/2014/main" val="2941363880"/>
                    </a:ext>
                  </a:extLst>
                </a:gridCol>
                <a:gridCol w="3505200">
                  <a:extLst>
                    <a:ext uri="{9D8B030D-6E8A-4147-A177-3AD203B41FA5}">
                      <a16:colId xmlns="" xmlns:a16="http://schemas.microsoft.com/office/drawing/2014/main" val="3494510870"/>
                    </a:ext>
                  </a:extLst>
                </a:gridCol>
                <a:gridCol w="3505200">
                  <a:extLst>
                    <a:ext uri="{9D8B030D-6E8A-4147-A177-3AD203B41FA5}">
                      <a16:colId xmlns="" xmlns:a16="http://schemas.microsoft.com/office/drawing/2014/main" val="3908509134"/>
                    </a:ext>
                  </a:extLst>
                </a:gridCol>
              </a:tblGrid>
              <a:tr h="563348">
                <a:tc>
                  <a:txBody>
                    <a:bodyPr/>
                    <a:lstStyle/>
                    <a:p>
                      <a:pPr algn="ctr"/>
                      <a:r>
                        <a:rPr lang="en-US" sz="2000" b="1" i="0" dirty="0">
                          <a:latin typeface="Arial" panose="020B0604020202020204" pitchFamily="34" charset="0"/>
                          <a:cs typeface="Arial" panose="020B0604020202020204" pitchFamily="34" charset="0"/>
                        </a:rPr>
                        <a:t>Candidate</a:t>
                      </a:r>
                    </a:p>
                  </a:txBody>
                  <a:tcPr anchor="ct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781D7D"/>
                    </a:solidFill>
                  </a:tcPr>
                </a:tc>
                <a:tc>
                  <a:txBody>
                    <a:bodyPr/>
                    <a:lstStyle/>
                    <a:p>
                      <a:pPr algn="ctr"/>
                      <a:r>
                        <a:rPr lang="en-US" sz="2000" b="1" i="0" dirty="0">
                          <a:latin typeface="Arial" panose="020B0604020202020204" pitchFamily="34" charset="0"/>
                          <a:cs typeface="Arial" panose="020B0604020202020204" pitchFamily="34" charset="0"/>
                        </a:rPr>
                        <a:t>Campaign Manager</a:t>
                      </a:r>
                    </a:p>
                  </a:txBody>
                  <a:tcPr anchor="ct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781D7D"/>
                    </a:solidFill>
                  </a:tcPr>
                </a:tc>
                <a:tc>
                  <a:txBody>
                    <a:bodyPr/>
                    <a:lstStyle/>
                    <a:p>
                      <a:pPr algn="ctr"/>
                      <a:r>
                        <a:rPr lang="en-US" sz="2000" b="1" i="0" dirty="0">
                          <a:latin typeface="Arial" panose="020B0604020202020204" pitchFamily="34" charset="0"/>
                          <a:cs typeface="Arial" panose="020B0604020202020204" pitchFamily="34" charset="0"/>
                        </a:rPr>
                        <a:t>Official Agent</a:t>
                      </a:r>
                    </a:p>
                  </a:txBody>
                  <a:tcPr anchor="ct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781D7D"/>
                    </a:solidFill>
                  </a:tcPr>
                </a:tc>
                <a:extLst>
                  <a:ext uri="{0D108BD9-81ED-4DB2-BD59-A6C34878D82A}">
                    <a16:rowId xmlns="" xmlns:a16="http://schemas.microsoft.com/office/drawing/2014/main" val="1090519781"/>
                  </a:ext>
                </a:extLst>
              </a:tr>
              <a:tr h="2500132">
                <a:tc>
                  <a:txBody>
                    <a:bodyPr/>
                    <a:lstStyle/>
                    <a:p>
                      <a:pPr marL="285750" indent="-285750">
                        <a:buFont typeface="Wingdings" panose="05000000000000000000" pitchFamily="2" charset="2"/>
                        <a:buChar char="§"/>
                      </a:pPr>
                      <a:r>
                        <a:rPr lang="en-US" b="0" i="0" dirty="0">
                          <a:latin typeface="Arial" panose="020B0604020202020204" pitchFamily="34" charset="0"/>
                          <a:cs typeface="Arial" panose="020B0604020202020204" pitchFamily="34" charset="0"/>
                        </a:rPr>
                        <a:t>Meeting voters to earn </a:t>
                      </a:r>
                      <a:br>
                        <a:rPr lang="en-US" b="0" i="0" dirty="0">
                          <a:latin typeface="Arial" panose="020B0604020202020204" pitchFamily="34" charset="0"/>
                          <a:cs typeface="Arial" panose="020B0604020202020204" pitchFamily="34" charset="0"/>
                        </a:rPr>
                      </a:br>
                      <a:r>
                        <a:rPr lang="en-US" b="0" i="0" dirty="0">
                          <a:latin typeface="Arial" panose="020B0604020202020204" pitchFamily="34" charset="0"/>
                          <a:cs typeface="Arial" panose="020B0604020202020204" pitchFamily="34" charset="0"/>
                        </a:rPr>
                        <a:t>their support</a:t>
                      </a: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tc>
                  <a:txBody>
                    <a:bodyPr/>
                    <a:lstStyle/>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Running the campaign effectively</a:t>
                      </a:r>
                    </a:p>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Oversight and support</a:t>
                      </a:r>
                    </a:p>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Team building</a:t>
                      </a:r>
                    </a:p>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Strategy and goal setting</a:t>
                      </a:r>
                    </a:p>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Liaise with candidate</a:t>
                      </a:r>
                    </a:p>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Appoint an official agent</a:t>
                      </a: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tc>
                  <a:txBody>
                    <a:bodyPr/>
                    <a:lstStyle/>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Administration of the campaign financial transactions</a:t>
                      </a:r>
                    </a:p>
                    <a:p>
                      <a:pPr marL="285750" indent="-285750">
                        <a:lnSpc>
                          <a:spcPct val="100000"/>
                        </a:lnSpc>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Reporting</a:t>
                      </a: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extLst>
                  <a:ext uri="{0D108BD9-81ED-4DB2-BD59-A6C34878D82A}">
                    <a16:rowId xmlns="" xmlns:a16="http://schemas.microsoft.com/office/drawing/2014/main" val="3329422921"/>
                  </a:ext>
                </a:extLst>
              </a:tr>
            </a:tbl>
          </a:graphicData>
        </a:graphic>
      </p:graphicFrame>
      <p:sp>
        <p:nvSpPr>
          <p:cNvPr id="7" name="Title 1">
            <a:extLst>
              <a:ext uri="{FF2B5EF4-FFF2-40B4-BE49-F238E27FC236}">
                <a16:creationId xmlns="" xmlns:a16="http://schemas.microsoft.com/office/drawing/2014/main" id="{8861C1DB-FE9B-E145-82E8-F10166320263}"/>
              </a:ext>
            </a:extLst>
          </p:cNvPr>
          <p:cNvSpPr>
            <a:spLocks noGrp="1"/>
          </p:cNvSpPr>
          <p:nvPr>
            <p:ph type="title"/>
          </p:nvPr>
        </p:nvSpPr>
        <p:spPr>
          <a:xfrm>
            <a:off x="838200" y="365128"/>
            <a:ext cx="10515600" cy="1050462"/>
          </a:xfrm>
        </p:spPr>
        <p:txBody>
          <a:bodyPr/>
          <a:lstStyle/>
          <a:p>
            <a:r>
              <a:rPr lang="en-US" dirty="0"/>
              <a:t>Campaign Management</a:t>
            </a:r>
          </a:p>
        </p:txBody>
      </p:sp>
    </p:spTree>
    <p:extLst>
      <p:ext uri="{BB962C8B-B14F-4D97-AF65-F5344CB8AC3E}">
        <p14:creationId xmlns:p14="http://schemas.microsoft.com/office/powerpoint/2010/main" val="33289267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9AB1DE-A292-2144-B8FF-DDC69480C95A}"/>
              </a:ext>
            </a:extLst>
          </p:cNvPr>
          <p:cNvSpPr>
            <a:spLocks noGrp="1"/>
          </p:cNvSpPr>
          <p:nvPr>
            <p:ph type="title"/>
          </p:nvPr>
        </p:nvSpPr>
        <p:spPr/>
        <p:txBody>
          <a:bodyPr/>
          <a:lstStyle/>
          <a:p>
            <a:r>
              <a:rPr lang="en-US" dirty="0"/>
              <a:t>Campaign Management</a:t>
            </a:r>
          </a:p>
        </p:txBody>
      </p:sp>
      <p:pic>
        <p:nvPicPr>
          <p:cNvPr id="5" name="Picture 4">
            <a:extLst>
              <a:ext uri="{FF2B5EF4-FFF2-40B4-BE49-F238E27FC236}">
                <a16:creationId xmlns="" xmlns:a16="http://schemas.microsoft.com/office/drawing/2014/main" id="{10A1C3B4-07AC-9648-B030-8CDD21F20128}"/>
              </a:ext>
            </a:extLst>
          </p:cNvPr>
          <p:cNvPicPr>
            <a:picLocks noChangeAspect="1"/>
          </p:cNvPicPr>
          <p:nvPr/>
        </p:nvPicPr>
        <p:blipFill>
          <a:blip r:embed="rId3"/>
          <a:srcRect/>
          <a:stretch/>
        </p:blipFill>
        <p:spPr>
          <a:xfrm>
            <a:off x="838200" y="1581665"/>
            <a:ext cx="3728256" cy="4431956"/>
          </a:xfrm>
          <a:prstGeom prst="rect">
            <a:avLst/>
          </a:prstGeom>
          <a:ln>
            <a:noFill/>
          </a:ln>
          <a:effectLst>
            <a:outerShdw blurRad="292100" dist="139700" dir="2700000" algn="tl" rotWithShape="0">
              <a:srgbClr val="333333">
                <a:alpha val="65000"/>
              </a:srgbClr>
            </a:outerShdw>
          </a:effectLst>
        </p:spPr>
      </p:pic>
      <p:sp>
        <p:nvSpPr>
          <p:cNvPr id="6" name="Content Placeholder 2">
            <a:extLst>
              <a:ext uri="{FF2B5EF4-FFF2-40B4-BE49-F238E27FC236}">
                <a16:creationId xmlns="" xmlns:a16="http://schemas.microsoft.com/office/drawing/2014/main" id="{5540CB5A-AC26-EB42-8848-85185D5F3973}"/>
              </a:ext>
            </a:extLst>
          </p:cNvPr>
          <p:cNvSpPr>
            <a:spLocks noGrp="1"/>
          </p:cNvSpPr>
          <p:nvPr>
            <p:ph idx="1"/>
          </p:nvPr>
        </p:nvSpPr>
        <p:spPr>
          <a:xfrm>
            <a:off x="5236030" y="1581665"/>
            <a:ext cx="4114800" cy="4431956"/>
          </a:xfrm>
        </p:spPr>
        <p:txBody>
          <a:bodyPr anchor="t"/>
          <a:lstStyle/>
          <a:p>
            <a:pPr marL="0" indent="0">
              <a:buNone/>
            </a:pPr>
            <a:r>
              <a:rPr lang="en-US" dirty="0">
                <a:solidFill>
                  <a:srgbClr val="A66BA9"/>
                </a:solidFill>
              </a:rPr>
              <a:t>Module 1:</a:t>
            </a:r>
          </a:p>
          <a:p>
            <a:pPr marL="0" indent="0">
              <a:buNone/>
            </a:pPr>
            <a:r>
              <a:rPr lang="en-US" dirty="0"/>
              <a:t>Journey to Running in </a:t>
            </a:r>
            <a:br>
              <a:rPr lang="en-US" dirty="0"/>
            </a:br>
            <a:r>
              <a:rPr lang="en-US" dirty="0"/>
              <a:t>a Federal Election</a:t>
            </a:r>
          </a:p>
        </p:txBody>
      </p:sp>
    </p:spTree>
    <p:extLst>
      <p:ext uri="{BB962C8B-B14F-4D97-AF65-F5344CB8AC3E}">
        <p14:creationId xmlns:p14="http://schemas.microsoft.com/office/powerpoint/2010/main" val="67864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4EC231-611B-584E-99FB-2EE46FAE035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 xmlns:a16="http://schemas.microsoft.com/office/drawing/2014/main" id="{EF632F83-D4FD-7649-ABFA-F5BE2B21F444}"/>
              </a:ext>
            </a:extLst>
          </p:cNvPr>
          <p:cNvSpPr>
            <a:spLocks noGrp="1"/>
          </p:cNvSpPr>
          <p:nvPr>
            <p:ph idx="1"/>
          </p:nvPr>
        </p:nvSpPr>
        <p:spPr/>
        <p:txBody>
          <a:bodyPr/>
          <a:lstStyle/>
          <a:p>
            <a:pPr>
              <a:buFont typeface="Wingdings" panose="05000000000000000000" pitchFamily="2" charset="2"/>
              <a:buChar char="q"/>
            </a:pPr>
            <a:r>
              <a:rPr lang="en-US" dirty="0">
                <a:latin typeface="Arial" panose="020B0604020202020204" pitchFamily="34" charset="0"/>
                <a:cs typeface="Arial" panose="020B0604020202020204" pitchFamily="34" charset="0"/>
              </a:rPr>
              <a:t>Timeline</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Party candidacy VS independent candidacy</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Party nominations</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General election campaign strategy</a:t>
            </a:r>
          </a:p>
          <a:p>
            <a:pPr lvl="1">
              <a:buFont typeface="Wingdings" panose="05000000000000000000" pitchFamily="2" charset="2"/>
              <a:buChar char="§"/>
            </a:pPr>
            <a:r>
              <a:rPr lang="en-US" sz="2600" dirty="0">
                <a:latin typeface="Arial" panose="020B0604020202020204" pitchFamily="34" charset="0"/>
                <a:cs typeface="Arial" panose="020B0604020202020204" pitchFamily="34" charset="0"/>
              </a:rPr>
              <a:t>Organizing: the three games</a:t>
            </a:r>
          </a:p>
          <a:p>
            <a:pPr lvl="1">
              <a:buFont typeface="Wingdings" panose="05000000000000000000" pitchFamily="2" charset="2"/>
              <a:buChar char="§"/>
            </a:pPr>
            <a:r>
              <a:rPr lang="en-US" sz="2600" dirty="0">
                <a:latin typeface="Arial" panose="020B0604020202020204" pitchFamily="34" charset="0"/>
                <a:cs typeface="Arial" panose="020B0604020202020204" pitchFamily="34" charset="0"/>
              </a:rPr>
              <a:t>Resources: money &amp; volunteers</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Building a campaign team</a:t>
            </a:r>
          </a:p>
        </p:txBody>
      </p:sp>
    </p:spTree>
    <p:extLst>
      <p:ext uri="{BB962C8B-B14F-4D97-AF65-F5344CB8AC3E}">
        <p14:creationId xmlns:p14="http://schemas.microsoft.com/office/powerpoint/2010/main" val="29109014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BA88CF-4720-A14A-9E4E-CFF0CF4F7BE7}"/>
              </a:ext>
            </a:extLst>
          </p:cNvPr>
          <p:cNvSpPr>
            <a:spLocks noGrp="1"/>
          </p:cNvSpPr>
          <p:nvPr>
            <p:ph type="title"/>
          </p:nvPr>
        </p:nvSpPr>
        <p:spPr/>
        <p:txBody>
          <a:bodyPr/>
          <a:lstStyle/>
          <a:p>
            <a:r>
              <a:rPr lang="en-US" dirty="0"/>
              <a:t>Sign Team</a:t>
            </a:r>
          </a:p>
        </p:txBody>
      </p:sp>
      <p:sp>
        <p:nvSpPr>
          <p:cNvPr id="3" name="Content Placeholder 2">
            <a:extLst>
              <a:ext uri="{FF2B5EF4-FFF2-40B4-BE49-F238E27FC236}">
                <a16:creationId xmlns="" xmlns:a16="http://schemas.microsoft.com/office/drawing/2014/main" id="{21579A5A-2C97-664D-9DFA-E48D06C9AA9B}"/>
              </a:ext>
            </a:extLst>
          </p:cNvPr>
          <p:cNvSpPr>
            <a:spLocks noGrp="1"/>
          </p:cNvSpPr>
          <p:nvPr>
            <p:ph idx="1"/>
          </p:nvPr>
        </p:nvSpPr>
        <p:spPr/>
        <p:txBody>
          <a:bodyPr/>
          <a:lstStyle/>
          <a:p>
            <a:pPr marL="0" indent="0">
              <a:buNone/>
            </a:pPr>
            <a:r>
              <a:rPr lang="en-US" dirty="0"/>
              <a:t>Responsible for ensuring signs are placed on supporters lawns, in allowable public spaces, and for repairing signs when they get damaged or vandalized.</a:t>
            </a:r>
          </a:p>
        </p:txBody>
      </p:sp>
    </p:spTree>
    <p:extLst>
      <p:ext uri="{BB962C8B-B14F-4D97-AF65-F5344CB8AC3E}">
        <p14:creationId xmlns:p14="http://schemas.microsoft.com/office/powerpoint/2010/main" val="12976225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B1C1549C-F1CA-744A-AFD5-A4AD709099DB}"/>
              </a:ext>
            </a:extLst>
          </p:cNvPr>
          <p:cNvGraphicFramePr>
            <a:graphicFrameLocks noGrp="1"/>
          </p:cNvGraphicFramePr>
          <p:nvPr>
            <p:ph idx="1"/>
            <p:extLst>
              <p:ext uri="{D42A27DB-BD31-4B8C-83A1-F6EECF244321}">
                <p14:modId xmlns:p14="http://schemas.microsoft.com/office/powerpoint/2010/main" val="1191905714"/>
              </p:ext>
            </p:extLst>
          </p:nvPr>
        </p:nvGraphicFramePr>
        <p:xfrm>
          <a:off x="838200" y="1825625"/>
          <a:ext cx="10515600" cy="1733121"/>
        </p:xfrm>
        <a:graphic>
          <a:graphicData uri="http://schemas.openxmlformats.org/drawingml/2006/table">
            <a:tbl>
              <a:tblPr firstRow="1" bandRow="1">
                <a:tableStyleId>{F2DE63D5-997A-4646-A377-4702673A728D}</a:tableStyleId>
              </a:tblPr>
              <a:tblGrid>
                <a:gridCol w="5257800">
                  <a:extLst>
                    <a:ext uri="{9D8B030D-6E8A-4147-A177-3AD203B41FA5}">
                      <a16:colId xmlns="" xmlns:a16="http://schemas.microsoft.com/office/drawing/2014/main" val="2941363880"/>
                    </a:ext>
                  </a:extLst>
                </a:gridCol>
                <a:gridCol w="5257800">
                  <a:extLst>
                    <a:ext uri="{9D8B030D-6E8A-4147-A177-3AD203B41FA5}">
                      <a16:colId xmlns="" xmlns:a16="http://schemas.microsoft.com/office/drawing/2014/main" val="3073241129"/>
                    </a:ext>
                  </a:extLst>
                </a:gridCol>
              </a:tblGrid>
              <a:tr h="563348">
                <a:tc>
                  <a:txBody>
                    <a:bodyPr/>
                    <a:lstStyle/>
                    <a:p>
                      <a:pPr algn="ctr"/>
                      <a:r>
                        <a:rPr lang="en-US" sz="2000" b="1" i="0" dirty="0">
                          <a:latin typeface="Arial" panose="020B0604020202020204" pitchFamily="34" charset="0"/>
                          <a:cs typeface="Arial" panose="020B0604020202020204" pitchFamily="34" charset="0"/>
                        </a:rPr>
                        <a:t>New Media</a:t>
                      </a:r>
                    </a:p>
                  </a:txBody>
                  <a:tcPr anchor="ctr">
                    <a:lnL w="12700" cap="flat" cmpd="sng" algn="ctr">
                      <a:solidFill>
                        <a:srgbClr val="A66BA9"/>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solidFill>
                      <a:srgbClr val="781D7D"/>
                    </a:solidFill>
                  </a:tcPr>
                </a:tc>
                <a:tc>
                  <a:txBody>
                    <a:bodyPr/>
                    <a:lstStyle/>
                    <a:p>
                      <a:pPr algn="ctr"/>
                      <a:r>
                        <a:rPr lang="en-US" sz="2000" b="1" i="0" dirty="0">
                          <a:latin typeface="Arial" panose="020B0604020202020204" pitchFamily="34" charset="0"/>
                          <a:cs typeface="Arial" panose="020B0604020202020204" pitchFamily="34" charset="0"/>
                        </a:rPr>
                        <a:t>Traditional Media</a:t>
                      </a:r>
                    </a:p>
                  </a:txBody>
                  <a:tcPr anchor="ctr">
                    <a:lnL w="9525" cap="flat" cmpd="sng" algn="ctr">
                      <a:solidFill>
                        <a:schemeClr val="bg1">
                          <a:lumMod val="75000"/>
                        </a:schemeClr>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solidFill>
                      <a:srgbClr val="781D7D"/>
                    </a:solidFill>
                  </a:tcPr>
                </a:tc>
                <a:extLst>
                  <a:ext uri="{0D108BD9-81ED-4DB2-BD59-A6C34878D82A}">
                    <a16:rowId xmlns="" xmlns:a16="http://schemas.microsoft.com/office/drawing/2014/main" val="1090519781"/>
                  </a:ext>
                </a:extLst>
              </a:tr>
              <a:tr h="1169773">
                <a:tc>
                  <a:txBody>
                    <a:bodyPr/>
                    <a:lstStyle/>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Social media</a:t>
                      </a:r>
                    </a:p>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Digital advertising</a:t>
                      </a:r>
                    </a:p>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Videos</a:t>
                      </a: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tc>
                  <a:txBody>
                    <a:bodyPr/>
                    <a:lstStyle/>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Direct-mail</a:t>
                      </a:r>
                    </a:p>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TV, radio, newspapers</a:t>
                      </a:r>
                    </a:p>
                    <a:p>
                      <a:pPr marL="285750" indent="-285750">
                        <a:spcAft>
                          <a:spcPts val="600"/>
                        </a:spcAft>
                        <a:buFont typeface="Wingdings" panose="05000000000000000000" pitchFamily="2" charset="2"/>
                        <a:buChar char="§"/>
                      </a:pPr>
                      <a:r>
                        <a:rPr lang="en-US" b="0" i="0" dirty="0">
                          <a:latin typeface="Arial" panose="020B0604020202020204" pitchFamily="34" charset="0"/>
                          <a:cs typeface="Arial" panose="020B0604020202020204" pitchFamily="34" charset="0"/>
                        </a:rPr>
                        <a:t>Speech, debate, interviews</a:t>
                      </a:r>
                    </a:p>
                  </a:txBody>
                  <a:tcPr>
                    <a:lnL w="12700" cap="flat" cmpd="sng" algn="ctr">
                      <a:solidFill>
                        <a:srgbClr val="A66BA9"/>
                      </a:solidFill>
                      <a:prstDash val="solid"/>
                      <a:round/>
                      <a:headEnd type="none" w="med" len="med"/>
                      <a:tailEnd type="none" w="med" len="med"/>
                    </a:lnL>
                    <a:lnR w="12700" cap="flat" cmpd="sng" algn="ctr">
                      <a:solidFill>
                        <a:srgbClr val="A66BA9"/>
                      </a:solidFill>
                      <a:prstDash val="solid"/>
                      <a:round/>
                      <a:headEnd type="none" w="med" len="med"/>
                      <a:tailEnd type="none" w="med" len="med"/>
                    </a:lnR>
                    <a:lnT w="12700" cap="flat" cmpd="sng" algn="ctr">
                      <a:solidFill>
                        <a:srgbClr val="A66BA9"/>
                      </a:solidFill>
                      <a:prstDash val="solid"/>
                      <a:round/>
                      <a:headEnd type="none" w="med" len="med"/>
                      <a:tailEnd type="none" w="med" len="med"/>
                    </a:lnT>
                    <a:lnB w="12700" cap="flat" cmpd="sng" algn="ctr">
                      <a:solidFill>
                        <a:srgbClr val="A66BA9"/>
                      </a:solidFill>
                      <a:prstDash val="solid"/>
                      <a:round/>
                      <a:headEnd type="none" w="med" len="med"/>
                      <a:tailEnd type="none" w="med" len="med"/>
                    </a:lnB>
                  </a:tcPr>
                </a:tc>
                <a:extLst>
                  <a:ext uri="{0D108BD9-81ED-4DB2-BD59-A6C34878D82A}">
                    <a16:rowId xmlns="" xmlns:a16="http://schemas.microsoft.com/office/drawing/2014/main" val="3329422921"/>
                  </a:ext>
                </a:extLst>
              </a:tr>
            </a:tbl>
          </a:graphicData>
        </a:graphic>
      </p:graphicFrame>
      <p:sp>
        <p:nvSpPr>
          <p:cNvPr id="7" name="Title 1">
            <a:extLst>
              <a:ext uri="{FF2B5EF4-FFF2-40B4-BE49-F238E27FC236}">
                <a16:creationId xmlns="" xmlns:a16="http://schemas.microsoft.com/office/drawing/2014/main" id="{8861C1DB-FE9B-E145-82E8-F10166320263}"/>
              </a:ext>
            </a:extLst>
          </p:cNvPr>
          <p:cNvSpPr>
            <a:spLocks noGrp="1"/>
          </p:cNvSpPr>
          <p:nvPr>
            <p:ph type="title"/>
          </p:nvPr>
        </p:nvSpPr>
        <p:spPr>
          <a:xfrm>
            <a:off x="838200" y="365128"/>
            <a:ext cx="10515600" cy="1050462"/>
          </a:xfrm>
        </p:spPr>
        <p:txBody>
          <a:bodyPr/>
          <a:lstStyle/>
          <a:p>
            <a:r>
              <a:rPr lang="en-US" dirty="0"/>
              <a:t>Campaign Communications</a:t>
            </a:r>
          </a:p>
        </p:txBody>
      </p:sp>
    </p:spTree>
    <p:extLst>
      <p:ext uri="{BB962C8B-B14F-4D97-AF65-F5344CB8AC3E}">
        <p14:creationId xmlns:p14="http://schemas.microsoft.com/office/powerpoint/2010/main" val="4019428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968826" y="1741714"/>
            <a:ext cx="7968342" cy="3864429"/>
          </a:xfrm>
          <a:prstGeom prst="rect">
            <a:avLst/>
          </a:prstGeom>
          <a:gradFill flip="none" rotWithShape="1">
            <a:gsLst>
              <a:gs pos="0">
                <a:srgbClr val="A66BA9">
                  <a:tint val="66000"/>
                  <a:satMod val="160000"/>
                </a:srgbClr>
              </a:gs>
              <a:gs pos="50000">
                <a:srgbClr val="A66BA9">
                  <a:tint val="44500"/>
                  <a:satMod val="160000"/>
                </a:srgbClr>
              </a:gs>
              <a:gs pos="100000">
                <a:srgbClr val="A66BA9">
                  <a:tint val="23500"/>
                  <a:satMod val="160000"/>
                </a:srgb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 xmlns:a16="http://schemas.microsoft.com/office/drawing/2014/main" id="{801F5E5C-BA5C-684A-A121-5822D247946E}"/>
              </a:ext>
            </a:extLst>
          </p:cNvPr>
          <p:cNvSpPr>
            <a:spLocks noGrp="1"/>
          </p:cNvSpPr>
          <p:nvPr>
            <p:ph type="title"/>
          </p:nvPr>
        </p:nvSpPr>
        <p:spPr/>
        <p:txBody>
          <a:bodyPr/>
          <a:lstStyle/>
          <a:p>
            <a:r>
              <a:rPr lang="en-US" dirty="0"/>
              <a:t>Canvass Team</a:t>
            </a:r>
          </a:p>
        </p:txBody>
      </p:sp>
      <p:sp>
        <p:nvSpPr>
          <p:cNvPr id="4" name="Rectangle 3"/>
          <p:cNvSpPr/>
          <p:nvPr/>
        </p:nvSpPr>
        <p:spPr>
          <a:xfrm>
            <a:off x="1175653" y="1975759"/>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Door-knocking</a:t>
            </a:r>
          </a:p>
        </p:txBody>
      </p:sp>
      <p:sp>
        <p:nvSpPr>
          <p:cNvPr id="6" name="Rectangle 5"/>
          <p:cNvSpPr/>
          <p:nvPr/>
        </p:nvSpPr>
        <p:spPr>
          <a:xfrm>
            <a:off x="5159824" y="1975759"/>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High priority</a:t>
            </a:r>
          </a:p>
        </p:txBody>
      </p:sp>
      <p:sp>
        <p:nvSpPr>
          <p:cNvPr id="7" name="Rectangle 6"/>
          <p:cNvSpPr/>
          <p:nvPr/>
        </p:nvSpPr>
        <p:spPr>
          <a:xfrm>
            <a:off x="1175652" y="3902530"/>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Keep records</a:t>
            </a:r>
            <a:endParaRPr lang="en-US" sz="3200" dirty="0">
              <a:solidFill>
                <a:schemeClr val="tx1"/>
              </a:solidFill>
            </a:endParaRPr>
          </a:p>
        </p:txBody>
      </p:sp>
      <p:sp>
        <p:nvSpPr>
          <p:cNvPr id="8" name="Rectangle 7"/>
          <p:cNvSpPr/>
          <p:nvPr/>
        </p:nvSpPr>
        <p:spPr>
          <a:xfrm>
            <a:off x="5159823" y="3902530"/>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rPr>
              <a:t>Persuade voters</a:t>
            </a:r>
            <a:endParaRPr lang="en-US" sz="3200" dirty="0">
              <a:solidFill>
                <a:schemeClr val="tx1"/>
              </a:solidFill>
            </a:endParaRPr>
          </a:p>
        </p:txBody>
      </p:sp>
    </p:spTree>
    <p:extLst>
      <p:ext uri="{BB962C8B-B14F-4D97-AF65-F5344CB8AC3E}">
        <p14:creationId xmlns:p14="http://schemas.microsoft.com/office/powerpoint/2010/main" val="21471268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AA4013-CF57-CB4D-AAB8-93CEE9A99765}"/>
              </a:ext>
            </a:extLst>
          </p:cNvPr>
          <p:cNvSpPr>
            <a:spLocks noGrp="1"/>
          </p:cNvSpPr>
          <p:nvPr>
            <p:ph type="title"/>
          </p:nvPr>
        </p:nvSpPr>
        <p:spPr/>
        <p:txBody>
          <a:bodyPr/>
          <a:lstStyle/>
          <a:p>
            <a:r>
              <a:rPr lang="en-US" dirty="0"/>
              <a:t>Data Management</a:t>
            </a:r>
          </a:p>
        </p:txBody>
      </p:sp>
      <p:sp>
        <p:nvSpPr>
          <p:cNvPr id="3" name="Content Placeholder 2">
            <a:extLst>
              <a:ext uri="{FF2B5EF4-FFF2-40B4-BE49-F238E27FC236}">
                <a16:creationId xmlns="" xmlns:a16="http://schemas.microsoft.com/office/drawing/2014/main" id="{FC9AC54B-F304-3E40-90B0-F324BE37608B}"/>
              </a:ext>
            </a:extLst>
          </p:cNvPr>
          <p:cNvSpPr>
            <a:spLocks noGrp="1"/>
          </p:cNvSpPr>
          <p:nvPr>
            <p:ph idx="1"/>
          </p:nvPr>
        </p:nvSpPr>
        <p:spPr/>
        <p:txBody>
          <a:bodyPr/>
          <a:lstStyle/>
          <a:p>
            <a:pPr>
              <a:buFont typeface="Wingdings" panose="05000000000000000000" pitchFamily="2" charset="2"/>
              <a:buChar char="q"/>
            </a:pPr>
            <a:r>
              <a:rPr lang="en-US" dirty="0"/>
              <a:t>To organize and store information collected: voters, donor, volunteer management, relationship </a:t>
            </a:r>
            <a:r>
              <a:rPr lang="en-US" dirty="0" smtClean="0"/>
              <a:t>management</a:t>
            </a:r>
          </a:p>
          <a:p>
            <a:pPr marL="0" indent="0">
              <a:buNone/>
            </a:pPr>
            <a:endParaRPr lang="en-US" dirty="0"/>
          </a:p>
          <a:p>
            <a:pPr>
              <a:buFont typeface="Wingdings" panose="05000000000000000000" pitchFamily="2" charset="2"/>
              <a:buChar char="q"/>
            </a:pPr>
            <a:r>
              <a:rPr lang="en-US" dirty="0"/>
              <a:t>Requires: human and technical resources (people &amp; </a:t>
            </a:r>
            <a:r>
              <a:rPr lang="en-US"/>
              <a:t>software</a:t>
            </a:r>
            <a:r>
              <a:rPr lang="en-US" smtClean="0"/>
              <a:t>)</a:t>
            </a:r>
          </a:p>
          <a:p>
            <a:pPr marL="0" indent="0">
              <a:buNone/>
            </a:pPr>
            <a:endParaRPr lang="en-US" dirty="0"/>
          </a:p>
          <a:p>
            <a:pPr>
              <a:buFont typeface="Wingdings" panose="05000000000000000000" pitchFamily="2" charset="2"/>
              <a:buChar char="q"/>
            </a:pPr>
            <a:r>
              <a:rPr lang="en-US" dirty="0"/>
              <a:t>Some parties have software (examples: </a:t>
            </a:r>
            <a:r>
              <a:rPr lang="en-US" dirty="0" err="1"/>
              <a:t>Nationalbuilder</a:t>
            </a:r>
            <a:r>
              <a:rPr lang="en-US" dirty="0"/>
              <a:t>, </a:t>
            </a:r>
            <a:br>
              <a:rPr lang="en-US" dirty="0"/>
            </a:br>
            <a:r>
              <a:rPr lang="en-US" dirty="0"/>
              <a:t>Blue State Digital, </a:t>
            </a:r>
            <a:r>
              <a:rPr lang="en-US" dirty="0" err="1"/>
              <a:t>NGPVan</a:t>
            </a:r>
            <a:r>
              <a:rPr lang="en-US" dirty="0"/>
              <a:t>)</a:t>
            </a:r>
          </a:p>
        </p:txBody>
      </p:sp>
    </p:spTree>
    <p:extLst>
      <p:ext uri="{BB962C8B-B14F-4D97-AF65-F5344CB8AC3E}">
        <p14:creationId xmlns:p14="http://schemas.microsoft.com/office/powerpoint/2010/main" val="41740001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EB9549-E3E8-6B42-83F1-31AEB9B3DDFA}"/>
              </a:ext>
            </a:extLst>
          </p:cNvPr>
          <p:cNvSpPr>
            <a:spLocks noGrp="1"/>
          </p:cNvSpPr>
          <p:nvPr>
            <p:ph type="title"/>
          </p:nvPr>
        </p:nvSpPr>
        <p:spPr/>
        <p:txBody>
          <a:bodyPr/>
          <a:lstStyle/>
          <a:p>
            <a:r>
              <a:rPr lang="en-US" dirty="0"/>
              <a:t>GOVT Team (Get Out to Vote)</a:t>
            </a:r>
          </a:p>
        </p:txBody>
      </p:sp>
      <p:sp>
        <p:nvSpPr>
          <p:cNvPr id="4" name="Rectangle 3"/>
          <p:cNvSpPr/>
          <p:nvPr/>
        </p:nvSpPr>
        <p:spPr>
          <a:xfrm>
            <a:off x="979712" y="1684111"/>
            <a:ext cx="7968342" cy="3864429"/>
          </a:xfrm>
          <a:prstGeom prst="rect">
            <a:avLst/>
          </a:prstGeom>
          <a:gradFill flip="none" rotWithShape="1">
            <a:gsLst>
              <a:gs pos="0">
                <a:srgbClr val="A66BA9">
                  <a:tint val="66000"/>
                  <a:satMod val="160000"/>
                </a:srgbClr>
              </a:gs>
              <a:gs pos="50000">
                <a:srgbClr val="A66BA9">
                  <a:tint val="44500"/>
                  <a:satMod val="160000"/>
                </a:srgbClr>
              </a:gs>
              <a:gs pos="100000">
                <a:srgbClr val="A66BA9">
                  <a:tint val="23500"/>
                  <a:satMod val="160000"/>
                </a:srgb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p:cNvSpPr/>
          <p:nvPr/>
        </p:nvSpPr>
        <p:spPr>
          <a:xfrm>
            <a:off x="1186539" y="1918156"/>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Collecting “vote pledges”</a:t>
            </a:r>
          </a:p>
        </p:txBody>
      </p:sp>
      <p:sp>
        <p:nvSpPr>
          <p:cNvPr id="6" name="Rectangle 5"/>
          <p:cNvSpPr/>
          <p:nvPr/>
        </p:nvSpPr>
        <p:spPr>
          <a:xfrm>
            <a:off x="5170710" y="1918156"/>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Helping voters develop their “voting plan”</a:t>
            </a:r>
          </a:p>
        </p:txBody>
      </p:sp>
      <p:sp>
        <p:nvSpPr>
          <p:cNvPr id="7" name="Rectangle 6"/>
          <p:cNvSpPr/>
          <p:nvPr/>
        </p:nvSpPr>
        <p:spPr>
          <a:xfrm>
            <a:off x="1186538" y="3844927"/>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Bringing supporters to the polls</a:t>
            </a:r>
          </a:p>
        </p:txBody>
      </p:sp>
      <p:sp>
        <p:nvSpPr>
          <p:cNvPr id="8" name="Rectangle 7"/>
          <p:cNvSpPr/>
          <p:nvPr/>
        </p:nvSpPr>
        <p:spPr>
          <a:xfrm>
            <a:off x="5170709" y="3844927"/>
            <a:ext cx="3537857" cy="1344384"/>
          </a:xfrm>
          <a:prstGeom prst="rect">
            <a:avLst/>
          </a:prstGeom>
          <a:solidFill>
            <a:schemeClr val="bg1"/>
          </a:solid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Reminding supporters to vote</a:t>
            </a:r>
          </a:p>
        </p:txBody>
      </p:sp>
    </p:spTree>
    <p:extLst>
      <p:ext uri="{BB962C8B-B14F-4D97-AF65-F5344CB8AC3E}">
        <p14:creationId xmlns:p14="http://schemas.microsoft.com/office/powerpoint/2010/main" val="39646226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AD19354-0D40-0D4A-B127-FC35366268C4}"/>
              </a:ext>
            </a:extLst>
          </p:cNvPr>
          <p:cNvSpPr>
            <a:spLocks noGrp="1"/>
          </p:cNvSpPr>
          <p:nvPr>
            <p:ph type="title"/>
          </p:nvPr>
        </p:nvSpPr>
        <p:spPr/>
        <p:txBody>
          <a:bodyPr/>
          <a:lstStyle/>
          <a:p>
            <a:r>
              <a:rPr lang="en-US" dirty="0"/>
              <a:t>Other Roles</a:t>
            </a:r>
          </a:p>
        </p:txBody>
      </p:sp>
      <p:sp>
        <p:nvSpPr>
          <p:cNvPr id="19" name="Rectangle 18"/>
          <p:cNvSpPr/>
          <p:nvPr/>
        </p:nvSpPr>
        <p:spPr>
          <a:xfrm>
            <a:off x="2002970" y="1817724"/>
            <a:ext cx="9350830" cy="740276"/>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solidFill>
                  <a:sysClr val="windowText" lastClr="000000"/>
                </a:solidFill>
                <a:latin typeface="Arial" panose="020B0604020202020204" pitchFamily="34" charset="0"/>
                <a:cs typeface="Arial" panose="020B0604020202020204" pitchFamily="34" charset="0"/>
              </a:rPr>
              <a:t>Office Manager</a:t>
            </a:r>
            <a:endParaRPr lang="en-US" sz="3200" dirty="0">
              <a:solidFill>
                <a:sysClr val="windowText" lastClr="000000"/>
              </a:solidFill>
              <a:latin typeface="Arial" panose="020B0604020202020204" pitchFamily="34" charset="0"/>
              <a:cs typeface="Arial" panose="020B0604020202020204" pitchFamily="34" charset="0"/>
            </a:endParaRPr>
          </a:p>
        </p:txBody>
      </p:sp>
      <p:sp>
        <p:nvSpPr>
          <p:cNvPr id="20" name="Rectangle 19"/>
          <p:cNvSpPr/>
          <p:nvPr/>
        </p:nvSpPr>
        <p:spPr>
          <a:xfrm>
            <a:off x="2002970" y="2906390"/>
            <a:ext cx="9350830" cy="740276"/>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solidFill>
                  <a:sysClr val="windowText" lastClr="000000"/>
                </a:solidFill>
                <a:latin typeface="Arial" panose="020B0604020202020204" pitchFamily="34" charset="0"/>
                <a:cs typeface="Arial" panose="020B0604020202020204" pitchFamily="34" charset="0"/>
              </a:rPr>
              <a:t>Event Organizer</a:t>
            </a:r>
            <a:endParaRPr lang="en-US" sz="3200" dirty="0">
              <a:solidFill>
                <a:sysClr val="windowText" lastClr="000000"/>
              </a:solidFill>
              <a:latin typeface="Arial" panose="020B0604020202020204" pitchFamily="34" charset="0"/>
              <a:cs typeface="Arial" panose="020B0604020202020204" pitchFamily="34" charset="0"/>
            </a:endParaRPr>
          </a:p>
        </p:txBody>
      </p:sp>
      <p:sp>
        <p:nvSpPr>
          <p:cNvPr id="21" name="Rectangle 20"/>
          <p:cNvSpPr/>
          <p:nvPr/>
        </p:nvSpPr>
        <p:spPr>
          <a:xfrm>
            <a:off x="2002970" y="3951419"/>
            <a:ext cx="9350830" cy="740276"/>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rPr>
              <a:t>Scrutineers and Observers</a:t>
            </a:r>
          </a:p>
        </p:txBody>
      </p:sp>
      <p:sp>
        <p:nvSpPr>
          <p:cNvPr id="25" name="Rectangle 24"/>
          <p:cNvSpPr/>
          <p:nvPr/>
        </p:nvSpPr>
        <p:spPr>
          <a:xfrm>
            <a:off x="1001486" y="1817819"/>
            <a:ext cx="805543" cy="740181"/>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600" b="1" dirty="0"/>
          </a:p>
        </p:txBody>
      </p:sp>
      <p:pic>
        <p:nvPicPr>
          <p:cNvPr id="1029" name="Picture 5" descr="C:\Users\mlosier\AppData\Local\Microsoft\Windows\Temporary Internet Files\Content.IE5\AUAJKMVX\962px-Person_icon_BLACK-01.svg[1].png"/>
          <p:cNvPicPr>
            <a:picLocks noChangeAspect="1" noChangeArrowheads="1"/>
          </p:cNvPicPr>
          <p:nvPr/>
        </p:nvPicPr>
        <p:blipFill rotWithShape="1">
          <a:blip r:embed="rId3">
            <a:lum bright="70000" contrast="-70000"/>
            <a:extLst>
              <a:ext uri="{28A0092B-C50C-407E-A947-70E740481C1C}">
                <a14:useLocalDpi xmlns:a14="http://schemas.microsoft.com/office/drawing/2010/main" val="0"/>
              </a:ext>
            </a:extLst>
          </a:blip>
          <a:srcRect l="28373" t="5324" r="28542" b="60000"/>
          <a:stretch/>
        </p:blipFill>
        <p:spPr bwMode="auto">
          <a:xfrm>
            <a:off x="972205" y="1817724"/>
            <a:ext cx="864103" cy="740276"/>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25"/>
          <p:cNvSpPr/>
          <p:nvPr/>
        </p:nvSpPr>
        <p:spPr>
          <a:xfrm>
            <a:off x="1030767" y="2906485"/>
            <a:ext cx="805543" cy="740181"/>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600" b="1" dirty="0"/>
          </a:p>
        </p:txBody>
      </p:sp>
      <p:pic>
        <p:nvPicPr>
          <p:cNvPr id="27" name="Picture 5" descr="C:\Users\mlosier\AppData\Local\Microsoft\Windows\Temporary Internet Files\Content.IE5\AUAJKMVX\962px-Person_icon_BLACK-01.svg[1].png"/>
          <p:cNvPicPr>
            <a:picLocks noChangeAspect="1" noChangeArrowheads="1"/>
          </p:cNvPicPr>
          <p:nvPr/>
        </p:nvPicPr>
        <p:blipFill rotWithShape="1">
          <a:blip r:embed="rId3">
            <a:lum bright="70000" contrast="-70000"/>
            <a:extLst>
              <a:ext uri="{28A0092B-C50C-407E-A947-70E740481C1C}">
                <a14:useLocalDpi xmlns:a14="http://schemas.microsoft.com/office/drawing/2010/main" val="0"/>
              </a:ext>
            </a:extLst>
          </a:blip>
          <a:srcRect l="28373" t="5324" r="28542" b="60000"/>
          <a:stretch/>
        </p:blipFill>
        <p:spPr bwMode="auto">
          <a:xfrm>
            <a:off x="1001486" y="2906390"/>
            <a:ext cx="864103" cy="74027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7"/>
          <p:cNvSpPr/>
          <p:nvPr/>
        </p:nvSpPr>
        <p:spPr>
          <a:xfrm>
            <a:off x="1001486" y="3951514"/>
            <a:ext cx="805543" cy="740181"/>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600" b="1" dirty="0"/>
          </a:p>
        </p:txBody>
      </p:sp>
      <p:pic>
        <p:nvPicPr>
          <p:cNvPr id="29" name="Picture 5" descr="C:\Users\mlosier\AppData\Local\Microsoft\Windows\Temporary Internet Files\Content.IE5\AUAJKMVX\962px-Person_icon_BLACK-01.svg[1].png"/>
          <p:cNvPicPr>
            <a:picLocks noChangeAspect="1" noChangeArrowheads="1"/>
          </p:cNvPicPr>
          <p:nvPr/>
        </p:nvPicPr>
        <p:blipFill rotWithShape="1">
          <a:blip r:embed="rId3">
            <a:lum bright="70000" contrast="-70000"/>
            <a:extLst>
              <a:ext uri="{28A0092B-C50C-407E-A947-70E740481C1C}">
                <a14:useLocalDpi xmlns:a14="http://schemas.microsoft.com/office/drawing/2010/main" val="0"/>
              </a:ext>
            </a:extLst>
          </a:blip>
          <a:srcRect l="28373" t="5324" r="28542" b="60000"/>
          <a:stretch/>
        </p:blipFill>
        <p:spPr bwMode="auto">
          <a:xfrm>
            <a:off x="972205" y="3951419"/>
            <a:ext cx="864103" cy="740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4130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1D46E2-F03B-8B44-8FC2-8E0FE4CFA039}"/>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 xmlns:a16="http://schemas.microsoft.com/office/drawing/2014/main" id="{917FCBC8-D9BA-CB4C-A9F9-8DC764AB1409}"/>
              </a:ext>
            </a:extLst>
          </p:cNvPr>
          <p:cNvSpPr>
            <a:spLocks noGrp="1"/>
          </p:cNvSpPr>
          <p:nvPr>
            <p:ph idx="1"/>
          </p:nvPr>
        </p:nvSpPr>
        <p:spPr/>
        <p:txBody>
          <a:bodyPr/>
          <a:lstStyle/>
          <a:p>
            <a:pPr>
              <a:buFont typeface="Wingdings" panose="05000000000000000000" pitchFamily="2" charset="2"/>
              <a:buChar char="q"/>
            </a:pPr>
            <a:r>
              <a:rPr lang="en-US" dirty="0"/>
              <a:t>Running in a federal election is challenging and rewarding</a:t>
            </a:r>
          </a:p>
          <a:p>
            <a:pPr>
              <a:buFont typeface="Wingdings" panose="05000000000000000000" pitchFamily="2" charset="2"/>
              <a:buChar char="q"/>
            </a:pPr>
            <a:r>
              <a:rPr lang="en-US" dirty="0"/>
              <a:t>It takes a committed team</a:t>
            </a:r>
          </a:p>
          <a:p>
            <a:pPr>
              <a:buFont typeface="Wingdings" panose="05000000000000000000" pitchFamily="2" charset="2"/>
              <a:buChar char="q"/>
            </a:pPr>
            <a:r>
              <a:rPr lang="en-US" dirty="0"/>
              <a:t>Remember the three games</a:t>
            </a:r>
          </a:p>
          <a:p>
            <a:pPr>
              <a:buFont typeface="Wingdings" panose="05000000000000000000" pitchFamily="2" charset="2"/>
              <a:buChar char="q"/>
            </a:pPr>
            <a:r>
              <a:rPr lang="en-US" dirty="0"/>
              <a:t>Elections Canada has resources to support your participation in the process</a:t>
            </a:r>
          </a:p>
        </p:txBody>
      </p:sp>
    </p:spTree>
    <p:extLst>
      <p:ext uri="{BB962C8B-B14F-4D97-AF65-F5344CB8AC3E}">
        <p14:creationId xmlns:p14="http://schemas.microsoft.com/office/powerpoint/2010/main" val="5323495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EC99A967-EC65-B649-8855-DAFB2047A36A}"/>
              </a:ext>
            </a:extLst>
          </p:cNvPr>
          <p:cNvSpPr>
            <a:spLocks noGrp="1"/>
          </p:cNvSpPr>
          <p:nvPr>
            <p:ph type="title"/>
          </p:nvPr>
        </p:nvSpPr>
        <p:spPr>
          <a:xfrm>
            <a:off x="838200" y="1831714"/>
            <a:ext cx="10515600" cy="3194571"/>
          </a:xfrm>
        </p:spPr>
        <p:txBody>
          <a:bodyPr>
            <a:normAutofit/>
          </a:bodyPr>
          <a:lstStyle/>
          <a:p>
            <a:pPr algn="ctr"/>
            <a:r>
              <a:rPr lang="en-US"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420713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26771" y="2383972"/>
            <a:ext cx="9350830"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Arial" panose="020B0604020202020204" pitchFamily="34" charset="0"/>
                <a:cs typeface="Arial" panose="020B0604020202020204" pitchFamily="34" charset="0"/>
              </a:rPr>
              <a:t>You’ve already decided to run or work on a campaign</a:t>
            </a:r>
          </a:p>
        </p:txBody>
      </p:sp>
      <p:sp>
        <p:nvSpPr>
          <p:cNvPr id="5" name="Rectangle 4"/>
          <p:cNvSpPr/>
          <p:nvPr/>
        </p:nvSpPr>
        <p:spPr>
          <a:xfrm>
            <a:off x="1926771" y="3331029"/>
            <a:ext cx="9350830"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Arial" panose="020B0604020202020204" pitchFamily="34" charset="0"/>
                <a:cs typeface="Arial" panose="020B0604020202020204" pitchFamily="34" charset="0"/>
              </a:rPr>
              <a:t>You know what you stand for and “why” you’re running, or why you’re supporting a particular candidate’s campaign</a:t>
            </a:r>
            <a:endParaRPr lang="en-CA" dirty="0">
              <a:solidFill>
                <a:sysClr val="windowText" lastClr="000000"/>
              </a:solidFill>
            </a:endParaRPr>
          </a:p>
        </p:txBody>
      </p:sp>
      <p:sp>
        <p:nvSpPr>
          <p:cNvPr id="6" name="Rectangle 5"/>
          <p:cNvSpPr/>
          <p:nvPr/>
        </p:nvSpPr>
        <p:spPr>
          <a:xfrm>
            <a:off x="1926771" y="4310743"/>
            <a:ext cx="9350830"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Arial" panose="020B0604020202020204" pitchFamily="34" charset="0"/>
                <a:cs typeface="Arial" panose="020B0604020202020204" pitchFamily="34" charset="0"/>
              </a:rPr>
              <a:t>You don’t have experience around electoral campaigns</a:t>
            </a:r>
          </a:p>
        </p:txBody>
      </p:sp>
      <p:sp>
        <p:nvSpPr>
          <p:cNvPr id="7" name="Rectangle 6"/>
          <p:cNvSpPr/>
          <p:nvPr/>
        </p:nvSpPr>
        <p:spPr>
          <a:xfrm>
            <a:off x="1926771" y="5301344"/>
            <a:ext cx="9350829" cy="794657"/>
          </a:xfrm>
          <a:prstGeom prst="rect">
            <a:avLst/>
          </a:prstGeom>
          <a:noFill/>
          <a:ln w="38100">
            <a:solidFill>
              <a:srgbClr val="781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Arial" panose="020B0604020202020204" pitchFamily="34" charset="0"/>
                <a:cs typeface="Arial" panose="020B0604020202020204" pitchFamily="34" charset="0"/>
              </a:rPr>
              <a:t>That you (or your candidate) are already the ideal candidate</a:t>
            </a:r>
          </a:p>
        </p:txBody>
      </p:sp>
      <p:sp>
        <p:nvSpPr>
          <p:cNvPr id="3" name="Content Placeholder 2">
            <a:extLst>
              <a:ext uri="{FF2B5EF4-FFF2-40B4-BE49-F238E27FC236}">
                <a16:creationId xmlns="" xmlns:a16="http://schemas.microsoft.com/office/drawing/2014/main" id="{5CE6D476-D7D6-034F-A3A3-5223046BCBDB}"/>
              </a:ext>
            </a:extLst>
          </p:cNvPr>
          <p:cNvSpPr>
            <a:spLocks noGrp="1"/>
          </p:cNvSpPr>
          <p:nvPr>
            <p:ph idx="1"/>
          </p:nvPr>
        </p:nvSpPr>
        <p:spPr>
          <a:xfrm>
            <a:off x="870857" y="1656103"/>
            <a:ext cx="10406743" cy="727869"/>
          </a:xfrm>
        </p:spPr>
        <p:txBody>
          <a:bodyPr/>
          <a:lstStyle/>
          <a:p>
            <a:pPr marL="0" indent="0">
              <a:buNone/>
            </a:pPr>
            <a:r>
              <a:rPr lang="en-US" sz="2200" dirty="0">
                <a:solidFill>
                  <a:srgbClr val="781D7D"/>
                </a:solidFill>
                <a:latin typeface="Arial" panose="020B0604020202020204" pitchFamily="34" charset="0"/>
                <a:cs typeface="Arial" panose="020B0604020202020204" pitchFamily="34" charset="0"/>
              </a:rPr>
              <a:t>You probably have already reached a few check-points on your path to running an election campaign</a:t>
            </a:r>
            <a:r>
              <a:rPr lang="en-US" sz="2200" dirty="0" smtClean="0">
                <a:solidFill>
                  <a:srgbClr val="781D7D"/>
                </a:solidFill>
                <a:latin typeface="Arial" panose="020B0604020202020204" pitchFamily="34" charset="0"/>
                <a:cs typeface="Arial" panose="020B0604020202020204" pitchFamily="34" charset="0"/>
              </a:rPr>
              <a:t>:</a:t>
            </a:r>
            <a:endParaRPr lang="en-US" sz="2200" dirty="0">
              <a:solidFill>
                <a:srgbClr val="781D7D"/>
              </a:solidFill>
              <a:latin typeface="Arial" panose="020B0604020202020204" pitchFamily="34" charset="0"/>
              <a:cs typeface="Arial" panose="020B0604020202020204" pitchFamily="34" charset="0"/>
            </a:endParaRPr>
          </a:p>
        </p:txBody>
      </p:sp>
      <p:sp>
        <p:nvSpPr>
          <p:cNvPr id="9" name="Rectangle 8"/>
          <p:cNvSpPr/>
          <p:nvPr/>
        </p:nvSpPr>
        <p:spPr>
          <a:xfrm>
            <a:off x="1001486" y="2383972"/>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smtClean="0"/>
              <a:t>1</a:t>
            </a:r>
            <a:endParaRPr lang="en-CA" sz="3600" b="1" dirty="0"/>
          </a:p>
        </p:txBody>
      </p:sp>
      <p:sp>
        <p:nvSpPr>
          <p:cNvPr id="10" name="Rectangle 9"/>
          <p:cNvSpPr/>
          <p:nvPr/>
        </p:nvSpPr>
        <p:spPr>
          <a:xfrm>
            <a:off x="1001486" y="3331029"/>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a:t>2</a:t>
            </a:r>
            <a:endParaRPr lang="en-CA" sz="3600" b="1" dirty="0"/>
          </a:p>
        </p:txBody>
      </p:sp>
      <p:sp>
        <p:nvSpPr>
          <p:cNvPr id="11" name="Rectangle 10"/>
          <p:cNvSpPr/>
          <p:nvPr/>
        </p:nvSpPr>
        <p:spPr>
          <a:xfrm>
            <a:off x="1001486" y="4310743"/>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a:t>3</a:t>
            </a:r>
            <a:endParaRPr lang="en-CA" sz="3600" b="1" dirty="0"/>
          </a:p>
        </p:txBody>
      </p:sp>
      <p:sp>
        <p:nvSpPr>
          <p:cNvPr id="12" name="Rectangle 11"/>
          <p:cNvSpPr/>
          <p:nvPr/>
        </p:nvSpPr>
        <p:spPr>
          <a:xfrm>
            <a:off x="1001486" y="5301343"/>
            <a:ext cx="805543" cy="794657"/>
          </a:xfrm>
          <a:prstGeom prst="rect">
            <a:avLst/>
          </a:prstGeom>
          <a:solidFill>
            <a:srgbClr val="A66B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3600" b="1" dirty="0"/>
              <a:t>4</a:t>
            </a:r>
            <a:endParaRPr lang="en-CA" sz="3600" b="1" dirty="0"/>
          </a:p>
        </p:txBody>
      </p:sp>
    </p:spTree>
    <p:extLst>
      <p:ext uri="{BB962C8B-B14F-4D97-AF65-F5344CB8AC3E}">
        <p14:creationId xmlns:p14="http://schemas.microsoft.com/office/powerpoint/2010/main" val="1575686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F30C16-20B9-DD4E-AE2C-15ED1DCD42C2}"/>
              </a:ext>
            </a:extLst>
          </p:cNvPr>
          <p:cNvSpPr>
            <a:spLocks noGrp="1"/>
          </p:cNvSpPr>
          <p:nvPr>
            <p:ph type="title"/>
          </p:nvPr>
        </p:nvSpPr>
        <p:spPr/>
        <p:txBody>
          <a:bodyPr/>
          <a:lstStyle/>
          <a:p>
            <a:r>
              <a:rPr lang="en-US" dirty="0"/>
              <a:t>Candidacy Timeline</a:t>
            </a:r>
          </a:p>
        </p:txBody>
      </p:sp>
      <p:graphicFrame>
        <p:nvGraphicFramePr>
          <p:cNvPr id="4" name="Diagramme 3"/>
          <p:cNvGraphicFramePr/>
          <p:nvPr>
            <p:extLst>
              <p:ext uri="{D42A27DB-BD31-4B8C-83A1-F6EECF244321}">
                <p14:modId xmlns:p14="http://schemas.microsoft.com/office/powerpoint/2010/main" val="1754317283"/>
              </p:ext>
            </p:extLst>
          </p:nvPr>
        </p:nvGraphicFramePr>
        <p:xfrm>
          <a:off x="979714" y="1066800"/>
          <a:ext cx="10374086"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831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DA2044-4D9B-2641-9E32-DBB6912E3817}"/>
              </a:ext>
            </a:extLst>
          </p:cNvPr>
          <p:cNvSpPr>
            <a:spLocks noGrp="1"/>
          </p:cNvSpPr>
          <p:nvPr>
            <p:ph type="title"/>
          </p:nvPr>
        </p:nvSpPr>
        <p:spPr>
          <a:xfrm>
            <a:off x="838200" y="1831714"/>
            <a:ext cx="10515600" cy="3194571"/>
          </a:xfrm>
        </p:spPr>
        <p:txBody>
          <a:bodyPr>
            <a:normAutofit/>
          </a:bodyPr>
          <a:lstStyle/>
          <a:p>
            <a:pPr algn="ctr"/>
            <a:r>
              <a:rPr lang="en-US" dirty="0">
                <a:latin typeface="Arial" panose="020B0604020202020204" pitchFamily="34" charset="0"/>
                <a:cs typeface="Arial" panose="020B0604020202020204" pitchFamily="34" charset="0"/>
              </a:rPr>
              <a:t>Independent </a:t>
            </a:r>
            <a:br>
              <a:rPr lang="en-US" dirty="0">
                <a:latin typeface="Arial" panose="020B0604020202020204" pitchFamily="34" charset="0"/>
                <a:cs typeface="Arial" panose="020B0604020202020204" pitchFamily="34" charset="0"/>
              </a:rPr>
            </a:br>
            <a:r>
              <a:rPr lang="en-US" dirty="0">
                <a:solidFill>
                  <a:srgbClr val="A66BA9"/>
                </a:solidFill>
                <a:latin typeface="Arial" panose="020B0604020202020204" pitchFamily="34" charset="0"/>
                <a:cs typeface="Arial" panose="020B0604020202020204" pitchFamily="34" charset="0"/>
              </a:rPr>
              <a:t>VS.</a:t>
            </a:r>
            <a:r>
              <a:rPr lang="en-US" sz="67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Party Candidate</a:t>
            </a:r>
          </a:p>
        </p:txBody>
      </p:sp>
    </p:spTree>
    <p:extLst>
      <p:ext uri="{BB962C8B-B14F-4D97-AF65-F5344CB8AC3E}">
        <p14:creationId xmlns:p14="http://schemas.microsoft.com/office/powerpoint/2010/main" val="47772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CFA800-0816-3043-BABA-F61E717E9F8E}"/>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Video</a:t>
            </a:r>
          </a:p>
        </p:txBody>
      </p:sp>
      <p:sp>
        <p:nvSpPr>
          <p:cNvPr id="3" name="Content Placeholder 2">
            <a:extLst>
              <a:ext uri="{FF2B5EF4-FFF2-40B4-BE49-F238E27FC236}">
                <a16:creationId xmlns="" xmlns:a16="http://schemas.microsoft.com/office/drawing/2014/main" id="{23FBED2A-E871-7643-B6E9-42E8D02A93E9}"/>
              </a:ext>
            </a:extLst>
          </p:cNvPr>
          <p:cNvSpPr>
            <a:spLocks noGrp="1"/>
          </p:cNvSpPr>
          <p:nvPr>
            <p:ph idx="1"/>
          </p:nvPr>
        </p:nvSpPr>
        <p:spPr/>
        <p:txBody>
          <a:bodyPr/>
          <a:lstStyle/>
          <a:p>
            <a:pPr marL="0" indent="0">
              <a:buNone/>
            </a:pPr>
            <a:r>
              <a:rPr lang="en-CA" dirty="0">
                <a:latin typeface="Arial" panose="020B0604020202020204" pitchFamily="34" charset="0"/>
                <a:cs typeface="Arial" panose="020B0604020202020204" pitchFamily="34" charset="0"/>
                <a:hlinkClick r:id="rId3"/>
              </a:rPr>
              <a:t>Elections Canada - Launching your Bid for Parliament</a:t>
            </a:r>
            <a:endParaRPr lang="en-CA"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 xmlns:a16="http://schemas.microsoft.com/office/drawing/2014/main" id="{092BA760-E5FF-B24E-A266-9416CD9EF646}"/>
              </a:ext>
            </a:extLst>
          </p:cNvPr>
          <p:cNvPicPr>
            <a:picLocks noChangeAspect="1"/>
          </p:cNvPicPr>
          <p:nvPr/>
        </p:nvPicPr>
        <p:blipFill>
          <a:blip/>
          <a:stretch>
            <a:fillRect/>
          </a:stretch>
        </p:blipFill>
        <p:spPr>
          <a:xfrm>
            <a:off x="936998" y="2474523"/>
            <a:ext cx="6007261" cy="328504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29046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1E7F84-CB60-6644-880E-02288411182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General Elections 1997-2015</a:t>
            </a:r>
          </a:p>
        </p:txBody>
      </p:sp>
      <p:sp>
        <p:nvSpPr>
          <p:cNvPr id="7" name="Triangle 6">
            <a:extLst>
              <a:ext uri="{FF2B5EF4-FFF2-40B4-BE49-F238E27FC236}">
                <a16:creationId xmlns="" xmlns:a16="http://schemas.microsoft.com/office/drawing/2014/main" id="{9DFF519F-C5BA-8843-A675-C19A39190AEF}"/>
              </a:ext>
            </a:extLst>
          </p:cNvPr>
          <p:cNvSpPr/>
          <p:nvPr/>
        </p:nvSpPr>
        <p:spPr>
          <a:xfrm rot="10800000">
            <a:off x="1197427" y="3167322"/>
            <a:ext cx="4582886" cy="2547678"/>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 xmlns:a16="http://schemas.microsoft.com/office/drawing/2014/main" id="{D1F4926F-7B5C-FD4D-AC4B-BA20C8D9FDE5}"/>
              </a:ext>
            </a:extLst>
          </p:cNvPr>
          <p:cNvSpPr txBox="1"/>
          <p:nvPr/>
        </p:nvSpPr>
        <p:spPr>
          <a:xfrm>
            <a:off x="2462945" y="3662880"/>
            <a:ext cx="2008310" cy="1015663"/>
          </a:xfrm>
          <a:prstGeom prst="rect">
            <a:avLst/>
          </a:prstGeom>
          <a:noFill/>
        </p:spPr>
        <p:txBody>
          <a:bodyPr wrap="square" rtlCol="0">
            <a:spAutoFit/>
          </a:bodyPr>
          <a:lstStyle/>
          <a:p>
            <a:pPr algn="ctr"/>
            <a:r>
              <a:rPr lang="en-US" sz="6000" b="1" dirty="0">
                <a:solidFill>
                  <a:schemeClr val="bg1"/>
                </a:solidFill>
                <a:latin typeface="Arial" panose="020B0604020202020204" pitchFamily="34" charset="0"/>
                <a:cs typeface="Arial" panose="020B0604020202020204" pitchFamily="34" charset="0"/>
              </a:rPr>
              <a:t>5</a:t>
            </a:r>
          </a:p>
        </p:txBody>
      </p:sp>
      <p:sp>
        <p:nvSpPr>
          <p:cNvPr id="12" name="Triangle 6">
            <a:extLst>
              <a:ext uri="{FF2B5EF4-FFF2-40B4-BE49-F238E27FC236}">
                <a16:creationId xmlns="" xmlns:a16="http://schemas.microsoft.com/office/drawing/2014/main" id="{9DFF519F-C5BA-8843-A675-C19A39190AEF}"/>
              </a:ext>
            </a:extLst>
          </p:cNvPr>
          <p:cNvSpPr/>
          <p:nvPr/>
        </p:nvSpPr>
        <p:spPr>
          <a:xfrm rot="10800000">
            <a:off x="6491331" y="3167322"/>
            <a:ext cx="4582886" cy="2547678"/>
          </a:xfrm>
          <a:prstGeom prst="triangle">
            <a:avLst/>
          </a:prstGeom>
          <a:solidFill>
            <a:srgbClr val="781D7D">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 xmlns:a16="http://schemas.microsoft.com/office/drawing/2014/main" id="{ECD10F43-CB82-6147-96E3-C57D58772C8A}"/>
              </a:ext>
            </a:extLst>
          </p:cNvPr>
          <p:cNvSpPr txBox="1"/>
          <p:nvPr/>
        </p:nvSpPr>
        <p:spPr>
          <a:xfrm>
            <a:off x="7612558" y="3662881"/>
            <a:ext cx="2340429" cy="1015663"/>
          </a:xfrm>
          <a:prstGeom prst="rect">
            <a:avLst/>
          </a:prstGeom>
          <a:noFill/>
        </p:spPr>
        <p:txBody>
          <a:bodyPr wrap="square" rtlCol="0">
            <a:spAutoFit/>
          </a:bodyPr>
          <a:lstStyle/>
          <a:p>
            <a:pPr algn="ctr"/>
            <a:r>
              <a:rPr lang="en-US" sz="6000" b="1" dirty="0">
                <a:solidFill>
                  <a:schemeClr val="bg1"/>
                </a:solidFill>
                <a:latin typeface="Arial" panose="020B0604020202020204" pitchFamily="34" charset="0"/>
                <a:cs typeface="Arial" panose="020B0604020202020204" pitchFamily="34" charset="0"/>
              </a:rPr>
              <a:t>2,167</a:t>
            </a:r>
          </a:p>
        </p:txBody>
      </p:sp>
      <p:sp>
        <p:nvSpPr>
          <p:cNvPr id="13" name="Rectangle 12"/>
          <p:cNvSpPr/>
          <p:nvPr/>
        </p:nvSpPr>
        <p:spPr>
          <a:xfrm>
            <a:off x="1175656" y="2122714"/>
            <a:ext cx="4582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 panose="020B0604020202020204" pitchFamily="34" charset="0"/>
                <a:cs typeface="Arial" panose="020B0604020202020204" pitchFamily="34" charset="0"/>
              </a:rPr>
              <a:t>Elected independent candidates</a:t>
            </a:r>
          </a:p>
        </p:txBody>
      </p:sp>
      <p:sp>
        <p:nvSpPr>
          <p:cNvPr id="15" name="Rectangle 14"/>
          <p:cNvSpPr/>
          <p:nvPr/>
        </p:nvSpPr>
        <p:spPr>
          <a:xfrm>
            <a:off x="6491331" y="2122714"/>
            <a:ext cx="4582887" cy="620486"/>
          </a:xfrm>
          <a:prstGeom prst="rect">
            <a:avLst/>
          </a:prstGeom>
          <a:solidFill>
            <a:srgbClr val="781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 panose="020B0604020202020204" pitchFamily="34" charset="0"/>
                <a:cs typeface="Arial" panose="020B0604020202020204" pitchFamily="34" charset="0"/>
              </a:rPr>
              <a:t>Elected party candidates</a:t>
            </a:r>
          </a:p>
        </p:txBody>
      </p:sp>
    </p:spTree>
    <p:extLst>
      <p:ext uri="{BB962C8B-B14F-4D97-AF65-F5344CB8AC3E}">
        <p14:creationId xmlns:p14="http://schemas.microsoft.com/office/powerpoint/2010/main" val="1318875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7208E3A1-7435-D243-B994-10A5907322DD}"/>
              </a:ext>
            </a:extLst>
          </p:cNvPr>
          <p:cNvSpPr txBox="1">
            <a:spLocks/>
          </p:cNvSpPr>
          <p:nvPr/>
        </p:nvSpPr>
        <p:spPr>
          <a:xfrm>
            <a:off x="5301205" y="2257063"/>
            <a:ext cx="5983147" cy="4513851"/>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Not affiliated with any political party</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Build a campaign team from scratch</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Identify where you stand on various issues</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Secure the necessary resources and expertise</a:t>
            </a:r>
          </a:p>
        </p:txBody>
      </p:sp>
      <p:sp>
        <p:nvSpPr>
          <p:cNvPr id="7" name="Title 1">
            <a:extLst>
              <a:ext uri="{FF2B5EF4-FFF2-40B4-BE49-F238E27FC236}">
                <a16:creationId xmlns="" xmlns:a16="http://schemas.microsoft.com/office/drawing/2014/main" id="{154E0DDA-E8BA-1A43-B2A8-EE7F89840097}"/>
              </a:ext>
            </a:extLst>
          </p:cNvPr>
          <p:cNvSpPr>
            <a:spLocks noGrp="1"/>
          </p:cNvSpPr>
          <p:nvPr>
            <p:ph type="title"/>
          </p:nvPr>
        </p:nvSpPr>
        <p:spPr>
          <a:xfrm>
            <a:off x="497712" y="844951"/>
            <a:ext cx="6123007" cy="1956121"/>
          </a:xfrm>
        </p:spPr>
        <p:txBody>
          <a:bodyPr anchor="t"/>
          <a:lstStyle/>
          <a:p>
            <a:r>
              <a:rPr lang="en-US" dirty="0">
                <a:solidFill>
                  <a:schemeClr val="bg1"/>
                </a:solidFill>
                <a:latin typeface="Arial" panose="020B0604020202020204" pitchFamily="34" charset="0"/>
                <a:cs typeface="Arial" panose="020B0604020202020204" pitchFamily="34" charset="0"/>
              </a:rPr>
              <a:t>Independent</a:t>
            </a:r>
            <a:br>
              <a:rPr lang="en-US" dirty="0">
                <a:solidFill>
                  <a:schemeClr val="bg1"/>
                </a:solidFill>
                <a:latin typeface="Arial" panose="020B0604020202020204" pitchFamily="34" charset="0"/>
                <a:cs typeface="Arial" panose="020B0604020202020204" pitchFamily="34" charset="0"/>
              </a:rPr>
            </a:br>
            <a:r>
              <a:rPr lang="en-US" dirty="0">
                <a:solidFill>
                  <a:schemeClr val="bg1"/>
                </a:solidFill>
                <a:latin typeface="Arial" panose="020B0604020202020204" pitchFamily="34" charset="0"/>
                <a:cs typeface="Arial" panose="020B0604020202020204" pitchFamily="34" charset="0"/>
              </a:rPr>
              <a:t>Candidates</a:t>
            </a:r>
          </a:p>
        </p:txBody>
      </p:sp>
      <p:cxnSp>
        <p:nvCxnSpPr>
          <p:cNvPr id="6" name="Straight Connector 4">
            <a:extLst>
              <a:ext uri="{FF2B5EF4-FFF2-40B4-BE49-F238E27FC236}">
                <a16:creationId xmlns="" xmlns:a16="http://schemas.microsoft.com/office/drawing/2014/main" id="{323618E3-A44A-F24F-B978-13A7A615243E}"/>
              </a:ext>
            </a:extLst>
          </p:cNvPr>
          <p:cNvCxnSpPr>
            <a:cxnSpLocks/>
          </p:cNvCxnSpPr>
          <p:nvPr/>
        </p:nvCxnSpPr>
        <p:spPr>
          <a:xfrm>
            <a:off x="602664" y="2257693"/>
            <a:ext cx="17051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55349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1075</TotalTime>
  <Words>4463</Words>
  <Application>Microsoft Office PowerPoint</Application>
  <PresentationFormat>Personnalisé</PresentationFormat>
  <Paragraphs>512</Paragraphs>
  <Slides>37</Slides>
  <Notes>37</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Office Theme</vt:lpstr>
      <vt:lpstr>Running a Federal  Election Campaign</vt:lpstr>
      <vt:lpstr>Objectives</vt:lpstr>
      <vt:lpstr>Agenda</vt:lpstr>
      <vt:lpstr>Présentation PowerPoint</vt:lpstr>
      <vt:lpstr>Candidacy Timeline</vt:lpstr>
      <vt:lpstr>Independent  VS.  Party Candidate</vt:lpstr>
      <vt:lpstr>Video</vt:lpstr>
      <vt:lpstr>General Elections 1997-2015</vt:lpstr>
      <vt:lpstr>Independent Candidates</vt:lpstr>
      <vt:lpstr>Party Candidates</vt:lpstr>
      <vt:lpstr>Party Candidates (continued)</vt:lpstr>
      <vt:lpstr>Présentation PowerPoint</vt:lpstr>
      <vt:lpstr>Party Nominations</vt:lpstr>
      <vt:lpstr>Party Nominations</vt:lpstr>
      <vt:lpstr>Party Nominations</vt:lpstr>
      <vt:lpstr>Party Nominations</vt:lpstr>
      <vt:lpstr>Next Steps</vt:lpstr>
      <vt:lpstr>The Three Games Name Game – Persuasion Game – Ground Game</vt:lpstr>
      <vt:lpstr>The Name Game</vt:lpstr>
      <vt:lpstr>The Persuasion Game</vt:lpstr>
      <vt:lpstr>The Ground Game</vt:lpstr>
      <vt:lpstr>Campaign Resources</vt:lpstr>
      <vt:lpstr>Party Support &amp; Personal Appeals</vt:lpstr>
      <vt:lpstr>Party Support</vt:lpstr>
      <vt:lpstr>Personal Appeals</vt:lpstr>
      <vt:lpstr>Team, Skills &amp; Functions of a Campaign</vt:lpstr>
      <vt:lpstr>Campaign Management</vt:lpstr>
      <vt:lpstr>Campaign Management</vt:lpstr>
      <vt:lpstr>Campaign Management</vt:lpstr>
      <vt:lpstr>Sign Team</vt:lpstr>
      <vt:lpstr>Campaign Communications</vt:lpstr>
      <vt:lpstr>Canvass Team</vt:lpstr>
      <vt:lpstr>Data Management</vt:lpstr>
      <vt:lpstr>GOVT Team (Get Out to Vote)</vt:lpstr>
      <vt:lpstr>Other Roles</vt:lpstr>
      <vt:lpstr>Summary</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Horner</dc:creator>
  <cp:lastModifiedBy>Cyntia Henley</cp:lastModifiedBy>
  <cp:revision>133</cp:revision>
  <dcterms:created xsi:type="dcterms:W3CDTF">2019-05-31T11:36:01Z</dcterms:created>
  <dcterms:modified xsi:type="dcterms:W3CDTF">2020-05-08T20:24:22Z</dcterms:modified>
</cp:coreProperties>
</file>